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4" r:id="rId9"/>
    <p:sldId id="262" r:id="rId10"/>
    <p:sldId id="273" r:id="rId11"/>
    <p:sldId id="276" r:id="rId12"/>
    <p:sldId id="275" r:id="rId13"/>
    <p:sldId id="274" r:id="rId14"/>
    <p:sldId id="277" r:id="rId15"/>
    <p:sldId id="263" r:id="rId16"/>
    <p:sldId id="268" r:id="rId17"/>
    <p:sldId id="271" r:id="rId18"/>
    <p:sldId id="272" r:id="rId19"/>
    <p:sldId id="278" r:id="rId20"/>
    <p:sldId id="279" r:id="rId21"/>
    <p:sldId id="270" r:id="rId22"/>
    <p:sldId id="266" r:id="rId23"/>
    <p:sldId id="280" r:id="rId24"/>
    <p:sldId id="281" r:id="rId25"/>
    <p:sldId id="282" r:id="rId26"/>
    <p:sldId id="283" r:id="rId27"/>
    <p:sldId id="286" r:id="rId28"/>
    <p:sldId id="287" r:id="rId29"/>
    <p:sldId id="288" r:id="rId30"/>
    <p:sldId id="289" r:id="rId31"/>
    <p:sldId id="284" r:id="rId32"/>
    <p:sldId id="292" r:id="rId33"/>
    <p:sldId id="293" r:id="rId34"/>
    <p:sldId id="296" r:id="rId35"/>
    <p:sldId id="295" r:id="rId36"/>
    <p:sldId id="294" r:id="rId37"/>
    <p:sldId id="298" r:id="rId38"/>
    <p:sldId id="299" r:id="rId39"/>
    <p:sldId id="300" r:id="rId40"/>
    <p:sldId id="303" r:id="rId41"/>
    <p:sldId id="313" r:id="rId42"/>
    <p:sldId id="301" r:id="rId43"/>
    <p:sldId id="302" r:id="rId44"/>
    <p:sldId id="304" r:id="rId45"/>
    <p:sldId id="305" r:id="rId46"/>
    <p:sldId id="309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10" r:id="rId61"/>
    <p:sldId id="306" r:id="rId62"/>
    <p:sldId id="326" r:id="rId63"/>
    <p:sldId id="307" r:id="rId64"/>
    <p:sldId id="325" r:id="rId65"/>
    <p:sldId id="328" r:id="rId66"/>
    <p:sldId id="329" r:id="rId67"/>
    <p:sldId id="331" r:id="rId68"/>
    <p:sldId id="327" r:id="rId69"/>
    <p:sldId id="308" r:id="rId70"/>
    <p:sldId id="339" r:id="rId71"/>
    <p:sldId id="343" r:id="rId72"/>
    <p:sldId id="344" r:id="rId73"/>
    <p:sldId id="341" r:id="rId74"/>
    <p:sldId id="335" r:id="rId75"/>
    <p:sldId id="345" r:id="rId76"/>
    <p:sldId id="336" r:id="rId77"/>
    <p:sldId id="347" r:id="rId78"/>
    <p:sldId id="337" r:id="rId79"/>
    <p:sldId id="346" r:id="rId80"/>
    <p:sldId id="338" r:id="rId81"/>
    <p:sldId id="340" r:id="rId82"/>
    <p:sldId id="364" r:id="rId83"/>
    <p:sldId id="365" r:id="rId84"/>
    <p:sldId id="348" r:id="rId85"/>
    <p:sldId id="357" r:id="rId86"/>
    <p:sldId id="361" r:id="rId87"/>
    <p:sldId id="349" r:id="rId88"/>
    <p:sldId id="350" r:id="rId89"/>
    <p:sldId id="355" r:id="rId90"/>
    <p:sldId id="359" r:id="rId91"/>
    <p:sldId id="351" r:id="rId92"/>
    <p:sldId id="352" r:id="rId93"/>
    <p:sldId id="358" r:id="rId94"/>
    <p:sldId id="362" r:id="rId95"/>
    <p:sldId id="353" r:id="rId96"/>
    <p:sldId id="354" r:id="rId97"/>
    <p:sldId id="356" r:id="rId98"/>
    <p:sldId id="363" r:id="rId99"/>
    <p:sldId id="366" r:id="rId100"/>
    <p:sldId id="368" r:id="rId101"/>
    <p:sldId id="369" r:id="rId102"/>
    <p:sldId id="370" r:id="rId103"/>
    <p:sldId id="371" r:id="rId104"/>
    <p:sldId id="372" r:id="rId105"/>
    <p:sldId id="373" r:id="rId106"/>
    <p:sldId id="374" r:id="rId107"/>
    <p:sldId id="375" r:id="rId108"/>
    <p:sldId id="378" r:id="rId109"/>
    <p:sldId id="376" r:id="rId110"/>
    <p:sldId id="377" r:id="rId111"/>
    <p:sldId id="379" r:id="rId112"/>
    <p:sldId id="380" r:id="rId113"/>
    <p:sldId id="381" r:id="rId114"/>
    <p:sldId id="382" r:id="rId115"/>
    <p:sldId id="383" r:id="rId116"/>
    <p:sldId id="384" r:id="rId117"/>
    <p:sldId id="387" r:id="rId118"/>
    <p:sldId id="385" r:id="rId119"/>
    <p:sldId id="386" r:id="rId120"/>
    <p:sldId id="388" r:id="rId121"/>
    <p:sldId id="389" r:id="rId122"/>
    <p:sldId id="390" r:id="rId123"/>
    <p:sldId id="391" r:id="rId124"/>
    <p:sldId id="394" r:id="rId125"/>
    <p:sldId id="411" r:id="rId126"/>
    <p:sldId id="401" r:id="rId127"/>
    <p:sldId id="395" r:id="rId128"/>
    <p:sldId id="396" r:id="rId129"/>
    <p:sldId id="397" r:id="rId130"/>
    <p:sldId id="398" r:id="rId131"/>
    <p:sldId id="393" r:id="rId132"/>
    <p:sldId id="399" r:id="rId133"/>
    <p:sldId id="410" r:id="rId134"/>
    <p:sldId id="402" r:id="rId135"/>
    <p:sldId id="403" r:id="rId136"/>
    <p:sldId id="412" r:id="rId137"/>
    <p:sldId id="404" r:id="rId138"/>
    <p:sldId id="405" r:id="rId139"/>
    <p:sldId id="406" r:id="rId140"/>
    <p:sldId id="407" r:id="rId141"/>
    <p:sldId id="408" r:id="rId142"/>
    <p:sldId id="409" r:id="rId143"/>
    <p:sldId id="418" r:id="rId144"/>
    <p:sldId id="413" r:id="rId145"/>
    <p:sldId id="415" r:id="rId146"/>
    <p:sldId id="419" r:id="rId147"/>
    <p:sldId id="416" r:id="rId148"/>
    <p:sldId id="417" r:id="rId149"/>
    <p:sldId id="414" r:id="rId150"/>
    <p:sldId id="420" r:id="rId151"/>
    <p:sldId id="421" r:id="rId152"/>
    <p:sldId id="422" r:id="rId153"/>
    <p:sldId id="423" r:id="rId154"/>
    <p:sldId id="424" r:id="rId155"/>
    <p:sldId id="425" r:id="rId156"/>
    <p:sldId id="427" r:id="rId157"/>
    <p:sldId id="426" r:id="rId158"/>
    <p:sldId id="290" r:id="rId159"/>
    <p:sldId id="291" r:id="rId16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F22"/>
    <a:srgbClr val="1915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 snapToGrid="0" showGuides="1">
      <p:cViewPr varScale="1">
        <p:scale>
          <a:sx n="95" d="100"/>
          <a:sy n="95" d="100"/>
        </p:scale>
        <p:origin x="63" y="1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5AC15-181A-450B-A8DB-CB9541D80F98}" type="datetimeFigureOut">
              <a:rPr lang="LID4096" smtClean="0"/>
              <a:t>05/24/2025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BDEA7-ED94-46F5-9E6C-A3D6272BCC2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520467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312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10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necessary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effectively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as</a:t>
            </a:r>
            <a:r>
              <a:rPr lang="de-DE" dirty="0"/>
              <a:t> „</a:t>
            </a:r>
            <a:r>
              <a:rPr lang="de-DE" dirty="0" err="1"/>
              <a:t>step</a:t>
            </a:r>
            <a:r>
              <a:rPr lang="de-DE" dirty="0"/>
              <a:t>“</a:t>
            </a:r>
            <a:br>
              <a:rPr lang="de-DE" dirty="0"/>
            </a:br>
            <a:r>
              <a:rPr lang="de-DE" dirty="0"/>
              <a:t>+0.1 and 1.1 (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 1.0 </a:t>
            </a:r>
            <a:r>
              <a:rPr lang="de-DE" dirty="0" err="1"/>
              <a:t>adds</a:t>
            </a:r>
            <a:r>
              <a:rPr lang="de-DE" dirty="0"/>
              <a:t> </a:t>
            </a:r>
            <a:r>
              <a:rPr lang="de-DE" dirty="0" err="1"/>
              <a:t>base</a:t>
            </a:r>
            <a:r>
              <a:rPr lang="de-DE" dirty="0"/>
              <a:t>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probs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0 and </a:t>
            </a:r>
            <a:r>
              <a:rPr lang="de-DE" dirty="0" err="1"/>
              <a:t>exactly</a:t>
            </a:r>
            <a:r>
              <a:rPr lang="de-DE" dirty="0"/>
              <a:t> 1)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3916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88846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39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1827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40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6494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51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2776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4D60-21C9-0A21-B8A7-0C21E3F69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3C941F-78A0-D838-F80E-20FCC40D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033E5-E0DB-A451-E36D-F41F1C20C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A252A3-D63C-756D-BCBC-88C434CDC3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BDEA7-ED94-46F5-9E6C-A3D6272BCC2F}" type="slidenum">
              <a:rPr lang="LID4096" smtClean="0"/>
              <a:t>66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4785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65BE0-4C34-12B9-D08A-DFBE710F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3D8DF2-11C3-9D42-AAB5-8D7B3F9C66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4372F-CE40-4408-FE1B-434E0927A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CB280CD-CA81-F7ED-9B13-B592136E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836BA1-316F-4F0B-9D29-583D8F96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392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5FC35C-A632-1CB3-B9E2-CB5C28C6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BC9BA91-B6B3-7896-BB0B-52DCD26D2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706783-AF52-E003-92C8-ED29156B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F92498-3BD4-E110-9DF4-F0D47F0F7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137CC3-7EB9-569F-85BD-C639FC849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7197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01D07F5-950B-CB82-0F65-3648F75DC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893C2D-6F1A-8965-15C2-5E60716558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DAC199-38D7-7FEA-9B83-5455FB35A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65BE118-5062-E550-951F-9C3E9BC6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76BE4E-831E-199A-0C17-D8E7B42FB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382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A28309-938E-EE07-B562-0DD362F2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2E07FA-E051-6C59-1551-539792546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CFD772-D990-9A35-A8BC-713B117E4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946C55-8A99-57A1-22D4-F309ABF17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BD8FB4-E36B-6263-8831-8244FBE47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3951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ADA015-FAE0-01FD-0BA5-F294A746A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A470D98-8F4B-3C34-CF12-FF9753733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BC0E1C-4B2E-2198-914E-ED12A7BA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76E05F-7052-05BC-057F-71783A6E7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721A26E-F13C-2DA1-DB7D-F6741668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5681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2AB06D-6109-7663-A7FD-56FFEC490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79DA64-1E28-94DD-130C-8F1B3A9D8D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7D6F8FD-85CC-B6D0-E3B6-09F2537722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A4A7D14-C606-456B-D1EB-65EF1329D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7FC9FF-6C9B-BBF1-EE2F-60BE7272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D3D8ABD-657E-4E3F-FD4D-4832C2F6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919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937E7-1387-E4F2-BC5C-B88B5982E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29F122D-1231-81E5-9FA5-EEEFC1D91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887261-990C-B013-DD47-C74E7514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E6D80D8-4172-13AE-2F27-F5A7BCBF06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EED777-699A-5708-8555-A09CF6287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BC9DD7E-C891-B6FB-5FEE-5663506BA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23A2DCD-E0F8-D670-74F6-4D347A951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CAF2EE-9368-34CE-4D26-B542B653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0430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CDC2A1-9A8E-5300-ED71-478B376E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46F4BF4-30FD-61ED-15A7-F56C01E5A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DA3D53E-7077-7AEF-59C5-62F63AB5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259143-0DFB-7DF4-A092-1E8CD615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6622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7178FFF-295C-CF7E-ABFB-68D2D878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D30140A-7E1B-7200-85AF-56A6824E1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0A36C7-38F9-F7E0-3084-E0165A64C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91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07F78F-BEC0-472D-6E14-756029DF9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430A-D345-0A6D-1703-F57F0A50A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E7E5B0-E0B6-F8B1-A239-766DCAB0E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CE711-C78F-8863-A8AB-0B539EEF1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0A0583-254F-8A45-C344-69263BF89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96C4DD5-AF2C-576B-72B9-AD0E96DA4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885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98A7BA-AA58-0A2F-CCCF-92B314842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5AC952B-0261-AF5E-EBF1-8EBACCDDEA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C34B54-6367-9B9E-C404-8F74433732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82AD421-3101-CE76-96E5-0D76E1C75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222754F-8265-7A32-CC43-E353D136A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5ED8969-0D9D-D5D8-A126-BD0DCF6E5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5559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32DA144-F2CB-E876-24CE-A2D2F1D85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59700C9-33DD-2D95-DFCC-7D9FEF72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BB87B-1FE6-94CF-EAAF-12CF930FEF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5CC7C0-A0FC-4BFD-A36E-2D951CC369CA}" type="datetimeFigureOut">
              <a:rPr lang="de-DE" smtClean="0"/>
              <a:t>24.05.2025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3E7D82-458A-2304-2A7B-5619B626A6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42D06A-92B1-A76D-1557-FBB44235F8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F1C2150-0A51-49C9-9CC3-FBD11B1EB3AB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481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18" Type="http://schemas.openxmlformats.org/officeDocument/2006/relationships/image" Target="../media/image279.png"/><Relationship Id="rId3" Type="http://schemas.openxmlformats.org/officeDocument/2006/relationships/image" Target="../media/image264.png"/><Relationship Id="rId21" Type="http://schemas.openxmlformats.org/officeDocument/2006/relationships/image" Target="../media/image282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17" Type="http://schemas.openxmlformats.org/officeDocument/2006/relationships/image" Target="../media/image278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20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19" Type="http://schemas.openxmlformats.org/officeDocument/2006/relationships/image" Target="../media/image280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8.png"/><Relationship Id="rId4" Type="http://schemas.openxmlformats.org/officeDocument/2006/relationships/image" Target="../media/image29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2.png"/><Relationship Id="rId4" Type="http://schemas.openxmlformats.org/officeDocument/2006/relationships/image" Target="../media/image3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6.png"/><Relationship Id="rId4" Type="http://schemas.openxmlformats.org/officeDocument/2006/relationships/image" Target="../media/image30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09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7" Type="http://schemas.openxmlformats.org/officeDocument/2006/relationships/image" Target="../media/image332.png"/><Relationship Id="rId2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7" Type="http://schemas.openxmlformats.org/officeDocument/2006/relationships/image" Target="../media/image338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7" Type="http://schemas.openxmlformats.org/officeDocument/2006/relationships/image" Target="../media/image344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png"/><Relationship Id="rId5" Type="http://schemas.openxmlformats.org/officeDocument/2006/relationships/image" Target="../media/image342.png"/><Relationship Id="rId4" Type="http://schemas.openxmlformats.org/officeDocument/2006/relationships/image" Target="../media/image3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7" Type="http://schemas.openxmlformats.org/officeDocument/2006/relationships/image" Target="../media/image350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9.png"/><Relationship Id="rId5" Type="http://schemas.openxmlformats.org/officeDocument/2006/relationships/image" Target="../media/image348.png"/><Relationship Id="rId4" Type="http://schemas.openxmlformats.org/officeDocument/2006/relationships/image" Target="../media/image34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4.png"/><Relationship Id="rId4" Type="http://schemas.openxmlformats.org/officeDocument/2006/relationships/image" Target="../media/image3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2.png"/><Relationship Id="rId4" Type="http://schemas.openxmlformats.org/officeDocument/2006/relationships/image" Target="../media/image3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overleaf.com/read/hzhhzvtfkmkz#ca9a3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14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png"/><Relationship Id="rId10" Type="http://schemas.openxmlformats.org/officeDocument/2006/relationships/image" Target="../media/image148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3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9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5" Type="http://schemas.openxmlformats.org/officeDocument/2006/relationships/image" Target="../media/image216.png"/><Relationship Id="rId4" Type="http://schemas.openxmlformats.org/officeDocument/2006/relationships/image" Target="../media/image2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2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2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221EF6-1054-FE1F-FE11-FD6AAA4F4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on Bachelor Thesis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0E457F7-B8FD-95A1-386B-CB10409C0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Aptos Display" panose="020B0004020202020204" pitchFamily="34" charset="0"/>
              </a:rPr>
              <a:t>23.09.2024</a:t>
            </a:r>
          </a:p>
        </p:txBody>
      </p:sp>
    </p:spTree>
    <p:extLst>
      <p:ext uri="{BB962C8B-B14F-4D97-AF65-F5344CB8AC3E}">
        <p14:creationId xmlns:p14="http://schemas.microsoft.com/office/powerpoint/2010/main" val="309657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8841" y="3821728"/>
              <a:ext cx="3937306" cy="1546999"/>
              <a:chOff x="3672366" y="3923205"/>
              <a:chExt cx="4273172" cy="1813605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72366" y="3933595"/>
                <a:ext cx="2225794" cy="1803215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19745" y="3923205"/>
                <a:ext cx="2225793" cy="1803215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278785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0658A-64B9-3856-AEF2-07EF48BDD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8ABA4CB-6E68-0020-98C5-3D7D8D9B5F4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CD2A50-1A63-FCC3-BD5B-2FF65056350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2C0FAE-F132-8954-F962-81753070F213}"/>
              </a:ext>
            </a:extLst>
          </p:cNvPr>
          <p:cNvSpPr txBox="1"/>
          <p:nvPr/>
        </p:nvSpPr>
        <p:spPr>
          <a:xfrm>
            <a:off x="838450" y="2262555"/>
            <a:ext cx="5119637" cy="2208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datasets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training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de-DE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sz="2400" dirty="0"/>
              <a:t>20 </a:t>
            </a:r>
            <a:r>
              <a:rPr lang="de-DE" sz="2400" dirty="0" err="1"/>
              <a:t>test</a:t>
            </a:r>
            <a:r>
              <a:rPr lang="de-DE" sz="2400" dirty="0"/>
              <a:t> </a:t>
            </a:r>
            <a:r>
              <a:rPr lang="de-DE" sz="2400" dirty="0" err="1"/>
              <a:t>sets</a:t>
            </a:r>
            <a:endParaRPr lang="LID4096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934635-B513-7A4C-0394-7407DB363BB1}"/>
              </a:ext>
            </a:extLst>
          </p:cNvPr>
          <p:cNvSpPr txBox="1"/>
          <p:nvPr/>
        </p:nvSpPr>
        <p:spPr>
          <a:xfrm>
            <a:off x="6233913" y="2262555"/>
            <a:ext cx="5119637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sz="2400" dirty="0" err="1"/>
              <a:t>Gummy</a:t>
            </a:r>
            <a:r>
              <a:rPr lang="de-DE" sz="2400" dirty="0"/>
              <a:t> Worm Family 	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→</a:t>
            </a:r>
          </a:p>
          <a:p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altered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means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cov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and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loc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Gummy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 Worm Dataset </a:t>
            </a:r>
            <a:r>
              <a:rPr lang="de-DE" sz="2400" dirty="0" err="1">
                <a:solidFill>
                  <a:schemeClr val="bg2">
                    <a:lumMod val="50000"/>
                  </a:schemeClr>
                </a:solidFill>
              </a:rPr>
              <a:t>Distributions</a:t>
            </a:r>
            <a:r>
              <a:rPr lang="de-DE" sz="2400" dirty="0">
                <a:solidFill>
                  <a:schemeClr val="bg2">
                    <a:lumMod val="50000"/>
                  </a:schemeClr>
                </a:solidFill>
              </a:rPr>
              <a:t>) </a:t>
            </a:r>
            <a:endParaRPr lang="LID4096" sz="2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7602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C1AC2-3EC6-E1DF-C9F9-77692F5E5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C89C7FC9-7D1A-D93A-3398-1EF366C9F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76766F29-5DBC-743F-27FE-805BBBD76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C40765C0-5A14-09FA-6AE2-FDE3F2A0F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BFA375C6-E007-AFEB-C747-64A4485127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B1AB4ACA-471E-5F74-24F4-545402F1A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BF33541D-9A03-474D-BBD7-C724C30F89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552850B8-C81E-01F6-B202-5FFF1F556C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4FFBF1B2-D4E8-D571-092B-A171EFA995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FBB13C46-416E-C7A2-981A-76C87CC0AE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9FCF002D-D9CA-305D-E4B5-CCE5EA39E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E5432FC0-D622-48F0-C609-DB73A66470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E4AF62E3-F040-9C31-99A4-8DD197C43D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79586D64-5FF0-2F77-B5C6-433B204F5E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932915BD-7104-FA46-4442-BD212B1BC37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01E446E6-3322-4A49-ED3C-132DD3D9F0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226B6535-2CD6-3489-4518-ABDD7B1CDA0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3D5878D9-73D6-6C95-B204-A2B21F65213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773ACBB5-BD82-7838-FDB8-21012298EF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3FD0D522-0F9E-CBC0-7130-F514B39D25B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D425DD68-F7B1-CDCB-7EC7-560E75A93E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A7B04-EE8C-B16B-0A3A-BC1EEF938451}"/>
              </a:ext>
            </a:extLst>
          </p:cNvPr>
          <p:cNvSpPr/>
          <p:nvPr/>
        </p:nvSpPr>
        <p:spPr>
          <a:xfrm>
            <a:off x="1421655" y="1390219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original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362789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2875C-A5CC-E96A-3EAA-DCC8638D9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D9AE0F-DB79-BF04-78C8-060DB3E625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4B2BF45-95B2-A489-5CB8-6306EAB6B7D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F3AA9-B976-35FE-A62F-7EAB7AA20D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92CF93-3479-9799-7FBB-1B30BA1A7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698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A81AC-778B-AA16-1F7C-35C70D02E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0E3698-4B05-1409-0E16-08F5A4C1F1D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7C4A446-15BC-B898-576B-234EF058FB4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AF6FF3-FE36-8DAA-0E49-89CCCE3EB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1310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68AB1-3E91-E4AA-D602-B9A614A6BD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0D00F7-F1A1-7419-1DC5-9B9A649A549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61228C3-E81D-61B4-3330-4EA607D8C84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CA0F5B-F36B-B5E3-4AF2-D263AD04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FED686-DB71-CC43-F75C-AA8A21F77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797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7A560-793D-A748-7C52-A64FAE806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9EC7B76-E167-9A74-B38F-CE2F028E691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BC8EA90-5FAE-FA3F-F5F3-E41908E50C8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AA91DB-A986-09F5-7683-4A2A0303B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3205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911C-3E90-FCF9-EA95-6BF5C2881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F1E5D4-7730-B41B-424F-4C947E88E0F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E0C259-CC01-78F8-AE73-6F8B1F7BAE1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773C1C-D3B3-C894-3F77-9B1A5B591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A4CDAA-9017-2B44-F9F3-1EFAEE58B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1745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236DE-B706-B4F6-AD8D-ABA5B9038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9323A0-5393-AA0D-2D96-8F8F2027AE4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0B4F9CF-A8B6-AFEB-0D00-5C5EC9DBB2E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973D2C-8AB5-C023-2BF4-04E278BF8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20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F0D52-5B96-86F3-FCB6-D01FA4340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d and blue dots&#10;&#10;AI-generated content may be incorrect.">
            <a:extLst>
              <a:ext uri="{FF2B5EF4-FFF2-40B4-BE49-F238E27FC236}">
                <a16:creationId xmlns:a16="http://schemas.microsoft.com/office/drawing/2014/main" id="{64D39099-2242-CF1B-AAF4-79523E042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-72"/>
            <a:ext cx="2169493" cy="1735594"/>
          </a:xfrm>
          <a:prstGeom prst="rect">
            <a:avLst/>
          </a:prstGeom>
        </p:spPr>
      </p:pic>
      <p:pic>
        <p:nvPicPr>
          <p:cNvPr id="9" name="Picture 8" descr="A red and blue dots&#10;&#10;AI-generated content may be incorrect.">
            <a:extLst>
              <a:ext uri="{FF2B5EF4-FFF2-40B4-BE49-F238E27FC236}">
                <a16:creationId xmlns:a16="http://schemas.microsoft.com/office/drawing/2014/main" id="{65186F6A-15EB-60EF-6714-CF58D77BF6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1" y="-72"/>
            <a:ext cx="2169493" cy="1735594"/>
          </a:xfrm>
          <a:prstGeom prst="rect">
            <a:avLst/>
          </a:prstGeom>
        </p:spPr>
      </p:pic>
      <p:pic>
        <p:nvPicPr>
          <p:cNvPr id="11" name="Picture 10" descr="A red and blue dots&#10;&#10;AI-generated content may be incorrect.">
            <a:extLst>
              <a:ext uri="{FF2B5EF4-FFF2-40B4-BE49-F238E27FC236}">
                <a16:creationId xmlns:a16="http://schemas.microsoft.com/office/drawing/2014/main" id="{935872BE-A27A-6343-009A-23D6BE428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51" y="-46"/>
            <a:ext cx="2169493" cy="1735594"/>
          </a:xfrm>
          <a:prstGeom prst="rect">
            <a:avLst/>
          </a:prstGeom>
        </p:spPr>
      </p:pic>
      <p:pic>
        <p:nvPicPr>
          <p:cNvPr id="13" name="Picture 12" descr="A red and blue dots&#10;&#10;AI-generated content may be incorrect.">
            <a:extLst>
              <a:ext uri="{FF2B5EF4-FFF2-40B4-BE49-F238E27FC236}">
                <a16:creationId xmlns:a16="http://schemas.microsoft.com/office/drawing/2014/main" id="{745ABBF7-9A23-9FBF-06C6-371B69A9A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421" y="-46"/>
            <a:ext cx="2169493" cy="1735594"/>
          </a:xfrm>
          <a:prstGeom prst="rect">
            <a:avLst/>
          </a:prstGeom>
        </p:spPr>
      </p:pic>
      <p:pic>
        <p:nvPicPr>
          <p:cNvPr id="15" name="Picture 1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C9CD53E4-0FD0-7020-63FC-1B3723F0E7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88" y="-46"/>
            <a:ext cx="2169493" cy="1735594"/>
          </a:xfrm>
          <a:prstGeom prst="rect">
            <a:avLst/>
          </a:prstGeom>
        </p:spPr>
      </p:pic>
      <p:pic>
        <p:nvPicPr>
          <p:cNvPr id="17" name="Picture 16" descr="A red and blue dots&#10;&#10;AI-generated content may be incorrect.">
            <a:extLst>
              <a:ext uri="{FF2B5EF4-FFF2-40B4-BE49-F238E27FC236}">
                <a16:creationId xmlns:a16="http://schemas.microsoft.com/office/drawing/2014/main" id="{A421D7B4-7A74-17D3-3865-6B9F1BD055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4" y="1693382"/>
            <a:ext cx="2169493" cy="1735594"/>
          </a:xfrm>
          <a:prstGeom prst="rect">
            <a:avLst/>
          </a:prstGeom>
        </p:spPr>
      </p:pic>
      <p:pic>
        <p:nvPicPr>
          <p:cNvPr id="19" name="Picture 18" descr="A red and blue dots&#10;&#10;AI-generated content may be incorrect.">
            <a:extLst>
              <a:ext uri="{FF2B5EF4-FFF2-40B4-BE49-F238E27FC236}">
                <a16:creationId xmlns:a16="http://schemas.microsoft.com/office/drawing/2014/main" id="{F4D0EA9D-2FF9-50EC-267F-E7EA927D46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068" y="1693391"/>
            <a:ext cx="2169493" cy="1735594"/>
          </a:xfrm>
          <a:prstGeom prst="rect">
            <a:avLst/>
          </a:prstGeom>
        </p:spPr>
      </p:pic>
      <p:pic>
        <p:nvPicPr>
          <p:cNvPr id="21" name="Picture 20" descr="A red and blue dots&#10;&#10;AI-generated content may be incorrect.">
            <a:extLst>
              <a:ext uri="{FF2B5EF4-FFF2-40B4-BE49-F238E27FC236}">
                <a16:creationId xmlns:a16="http://schemas.microsoft.com/office/drawing/2014/main" id="{15840943-970A-B022-755D-AEEE87931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242" y="1693391"/>
            <a:ext cx="2169493" cy="1735594"/>
          </a:xfrm>
          <a:prstGeom prst="rect">
            <a:avLst/>
          </a:prstGeom>
        </p:spPr>
      </p:pic>
      <p:pic>
        <p:nvPicPr>
          <p:cNvPr id="23" name="Picture 22" descr="A red and blue dots&#10;&#10;AI-generated content may be incorrect.">
            <a:extLst>
              <a:ext uri="{FF2B5EF4-FFF2-40B4-BE49-F238E27FC236}">
                <a16:creationId xmlns:a16="http://schemas.microsoft.com/office/drawing/2014/main" id="{90AF51B8-9E1D-1401-73BE-C6CD68940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719" y="1693392"/>
            <a:ext cx="2169493" cy="1735594"/>
          </a:xfrm>
          <a:prstGeom prst="rect">
            <a:avLst/>
          </a:prstGeom>
        </p:spPr>
      </p:pic>
      <p:pic>
        <p:nvPicPr>
          <p:cNvPr id="25" name="Picture 24" descr="A diagram of red and blue dots&#10;&#10;AI-generated content may be incorrect.">
            <a:extLst>
              <a:ext uri="{FF2B5EF4-FFF2-40B4-BE49-F238E27FC236}">
                <a16:creationId xmlns:a16="http://schemas.microsoft.com/office/drawing/2014/main" id="{D356A107-7F5B-740A-631E-25FE5509A03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103" y="1693402"/>
            <a:ext cx="2169493" cy="1735594"/>
          </a:xfrm>
          <a:prstGeom prst="rect">
            <a:avLst/>
          </a:prstGeom>
        </p:spPr>
      </p:pic>
      <p:pic>
        <p:nvPicPr>
          <p:cNvPr id="27" name="Picture 26" descr="A red and blue dots&#10;&#10;AI-generated content may be incorrect.">
            <a:extLst>
              <a:ext uri="{FF2B5EF4-FFF2-40B4-BE49-F238E27FC236}">
                <a16:creationId xmlns:a16="http://schemas.microsoft.com/office/drawing/2014/main" id="{CC11D365-DB57-E134-D556-BC5549AA4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7" y="3428996"/>
            <a:ext cx="2169493" cy="1735594"/>
          </a:xfrm>
          <a:prstGeom prst="rect">
            <a:avLst/>
          </a:prstGeom>
        </p:spPr>
      </p:pic>
      <p:pic>
        <p:nvPicPr>
          <p:cNvPr id="29" name="Picture 28" descr="A red and blue dots&#10;&#10;AI-generated content may be incorrect.">
            <a:extLst>
              <a:ext uri="{FF2B5EF4-FFF2-40B4-BE49-F238E27FC236}">
                <a16:creationId xmlns:a16="http://schemas.microsoft.com/office/drawing/2014/main" id="{D5FE2A9B-5FA2-E747-E083-6167DD92B54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66" y="3428996"/>
            <a:ext cx="2169493" cy="1735594"/>
          </a:xfrm>
          <a:prstGeom prst="rect">
            <a:avLst/>
          </a:prstGeom>
        </p:spPr>
      </p:pic>
      <p:pic>
        <p:nvPicPr>
          <p:cNvPr id="31" name="Picture 30" descr="A red and blue dots&#10;&#10;AI-generated content may be incorrect.">
            <a:extLst>
              <a:ext uri="{FF2B5EF4-FFF2-40B4-BE49-F238E27FC236}">
                <a16:creationId xmlns:a16="http://schemas.microsoft.com/office/drawing/2014/main" id="{FF94176C-6BF0-A151-D781-F361836F89F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4" y="3428996"/>
            <a:ext cx="2169493" cy="1735594"/>
          </a:xfrm>
          <a:prstGeom prst="rect">
            <a:avLst/>
          </a:prstGeom>
        </p:spPr>
      </p:pic>
      <p:pic>
        <p:nvPicPr>
          <p:cNvPr id="33" name="Picture 32" descr="A red and blue dots&#10;&#10;AI-generated content may be incorrect.">
            <a:extLst>
              <a:ext uri="{FF2B5EF4-FFF2-40B4-BE49-F238E27FC236}">
                <a16:creationId xmlns:a16="http://schemas.microsoft.com/office/drawing/2014/main" id="{030EA0A0-E1C4-9881-71F8-EF83E422FA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2" y="3429000"/>
            <a:ext cx="2169493" cy="1735594"/>
          </a:xfrm>
          <a:prstGeom prst="rect">
            <a:avLst/>
          </a:prstGeom>
        </p:spPr>
      </p:pic>
      <p:pic>
        <p:nvPicPr>
          <p:cNvPr id="35" name="Picture 34" descr="A red and blue dots&#10;&#10;AI-generated content may be incorrect.">
            <a:extLst>
              <a:ext uri="{FF2B5EF4-FFF2-40B4-BE49-F238E27FC236}">
                <a16:creationId xmlns:a16="http://schemas.microsoft.com/office/drawing/2014/main" id="{E39FB245-0B7F-926C-9383-99DDF4C8DF5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3429000"/>
            <a:ext cx="2169493" cy="1735594"/>
          </a:xfrm>
          <a:prstGeom prst="rect">
            <a:avLst/>
          </a:prstGeom>
        </p:spPr>
      </p:pic>
      <p:pic>
        <p:nvPicPr>
          <p:cNvPr id="37" name="Picture 36" descr="A red and blue dots&#10;&#10;AI-generated content may be incorrect.">
            <a:extLst>
              <a:ext uri="{FF2B5EF4-FFF2-40B4-BE49-F238E27FC236}">
                <a16:creationId xmlns:a16="http://schemas.microsoft.com/office/drawing/2014/main" id="{57A7C400-6673-842D-01DB-66CAB86493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3" y="5122404"/>
            <a:ext cx="2169493" cy="1735594"/>
          </a:xfrm>
          <a:prstGeom prst="rect">
            <a:avLst/>
          </a:prstGeom>
        </p:spPr>
      </p:pic>
      <p:pic>
        <p:nvPicPr>
          <p:cNvPr id="39" name="Picture 38" descr="A red and blue dots&#10;&#10;AI-generated content may be incorrect.">
            <a:extLst>
              <a:ext uri="{FF2B5EF4-FFF2-40B4-BE49-F238E27FC236}">
                <a16:creationId xmlns:a16="http://schemas.microsoft.com/office/drawing/2014/main" id="{2E1099E0-A286-98F1-4A5C-1219A3CE00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0" y="5122404"/>
            <a:ext cx="2169493" cy="1735594"/>
          </a:xfrm>
          <a:prstGeom prst="rect">
            <a:avLst/>
          </a:prstGeom>
        </p:spPr>
      </p:pic>
      <p:pic>
        <p:nvPicPr>
          <p:cNvPr id="41" name="Picture 40" descr="A red and blue dots&#10;&#10;AI-generated content may be incorrect.">
            <a:extLst>
              <a:ext uri="{FF2B5EF4-FFF2-40B4-BE49-F238E27FC236}">
                <a16:creationId xmlns:a16="http://schemas.microsoft.com/office/drawing/2014/main" id="{D47572D8-E038-9341-077D-72D889B467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647" y="5122406"/>
            <a:ext cx="2169493" cy="1735594"/>
          </a:xfrm>
          <a:prstGeom prst="rect">
            <a:avLst/>
          </a:prstGeom>
        </p:spPr>
      </p:pic>
      <p:pic>
        <p:nvPicPr>
          <p:cNvPr id="43" name="Picture 42" descr="A diagram of a graph&#10;&#10;AI-generated content may be incorrect.">
            <a:extLst>
              <a:ext uri="{FF2B5EF4-FFF2-40B4-BE49-F238E27FC236}">
                <a16:creationId xmlns:a16="http://schemas.microsoft.com/office/drawing/2014/main" id="{4606EC7C-053C-CA44-E041-A4EBCE26513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9024" y="5122404"/>
            <a:ext cx="2169493" cy="1735594"/>
          </a:xfrm>
          <a:prstGeom prst="rect">
            <a:avLst/>
          </a:prstGeom>
        </p:spPr>
      </p:pic>
      <p:pic>
        <p:nvPicPr>
          <p:cNvPr id="45" name="Picture 44" descr="A red and blue dots&#10;&#10;AI-generated content may be incorrect.">
            <a:extLst>
              <a:ext uri="{FF2B5EF4-FFF2-40B4-BE49-F238E27FC236}">
                <a16:creationId xmlns:a16="http://schemas.microsoft.com/office/drawing/2014/main" id="{4996DC95-6ADD-A740-3929-8E5B15B81B3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401" y="5122404"/>
            <a:ext cx="2169493" cy="173559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BEFC38-F27F-B7A7-B946-CE10D21F51D9}"/>
              </a:ext>
            </a:extLst>
          </p:cNvPr>
          <p:cNvSpPr/>
          <p:nvPr/>
        </p:nvSpPr>
        <p:spPr>
          <a:xfrm>
            <a:off x="3906772" y="646231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5DED0-E2B7-B2C3-8D53-390493BB3109}"/>
              </a:ext>
            </a:extLst>
          </p:cNvPr>
          <p:cNvSpPr/>
          <p:nvPr/>
        </p:nvSpPr>
        <p:spPr>
          <a:xfrm>
            <a:off x="1470393" y="486144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E0902-9B8F-8D88-5298-322DBDD62C68}"/>
              </a:ext>
            </a:extLst>
          </p:cNvPr>
          <p:cNvSpPr/>
          <p:nvPr/>
        </p:nvSpPr>
        <p:spPr>
          <a:xfrm>
            <a:off x="6343150" y="4833551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84C484-2EF9-12C6-3C2E-C0C21564C06B}"/>
              </a:ext>
            </a:extLst>
          </p:cNvPr>
          <p:cNvSpPr/>
          <p:nvPr/>
        </p:nvSpPr>
        <p:spPr>
          <a:xfrm>
            <a:off x="1470393" y="3061472"/>
            <a:ext cx="1092431" cy="303143"/>
          </a:xfrm>
          <a:prstGeom prst="rect">
            <a:avLst/>
          </a:prstGeom>
          <a:solidFill>
            <a:schemeClr val="accent2"/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0627A-36F7-6532-0C30-22D5685F0C91}"/>
              </a:ext>
            </a:extLst>
          </p:cNvPr>
          <p:cNvSpPr/>
          <p:nvPr/>
        </p:nvSpPr>
        <p:spPr>
          <a:xfrm>
            <a:off x="8623285" y="1379687"/>
            <a:ext cx="1092431" cy="303143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Lin. Sep.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3873729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7D0A7-F100-F286-CAA9-2CB36813F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08056A-B368-6D8D-03A8-15871E5959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D408CC3-3A15-E875-7C38-FD848EC6213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61726A-91B8-D6E2-4875-2C80B54D7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8B6AF0-2225-9D77-2F8F-1EA6A0592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46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scale again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" b="1184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669280" y="4053351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9031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BDC61-547B-6F01-8EB2-D34BBAD78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FDD47F-B2D7-73C3-E470-C2028ECF14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9D1D3D-2803-ABE7-4EDA-61C7A9271F0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Gummy Worm </a:t>
            </a:r>
            <a:r>
              <a:rPr lang="en-GB" sz="32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Familiy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3AEB5B-71F8-0F53-9E5A-1968769E8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859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C56D-0253-CC0D-01FE-1586A8CD4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B3A961-9CF1-F7BA-2DED-07CA48672CA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1189C20-6045-3291-9ABB-ED1A3D2C939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79E5D8-D0A3-9301-6DB7-F1C9FEA3F1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70E31-DAEF-3BE9-AD6B-9636DE91A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72DD2C-1023-124A-2373-F9BA359486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B17923-274E-C1B8-A0C0-9DDFFCD0C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9719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92FD3-458D-4CA3-57E8-FA8506CCE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3C2524-F5C1-49B7-F589-14F83273B1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5971B8B-6F87-3DCA-9950-BFE5E83D3A28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46B576-E1BE-9241-FE23-591F86D08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E1838B-4965-F815-E973-6DC8D411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73ACF-EA0C-5287-4FA0-1012A07E58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86F16F1-70DC-4314-6E81-ADFBD48925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91748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46654-4980-4087-E1E8-F094588F6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951E06-B211-7E97-002D-EAF17B91148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3CD6F24-F5B5-AC38-3C04-D7E1EE48E55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3DAFF2-52C5-4572-7350-4F8CE4B3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5C2F82-1F72-A4E9-A533-0BA450CD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96A4BE-3962-5FE7-0319-FE227C615D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9139720-DFAE-29C2-0231-1B13848E52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401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F34E4-CCE5-1360-C79B-AD495F939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FB3FE4-D0FB-67BD-B6F5-96134C094CE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46B5316-4B37-FCD6-0E3A-66196DD662C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Bin Count True ECE - Gummy Worm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BCE528-5987-192D-5EC6-0697F1BED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4400D7-7A98-7377-34DB-49A437B38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24F894-7A2A-C5BC-FA23-BFFD693D0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9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4D084D-D4FF-7BA4-5CDF-655316E085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9488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FA132-28A0-580C-D8F8-EED07FE87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F5ADBD-1754-1436-B5E1-703C716B62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DC7069F-D41D-8E87-0CD9-D0D3D9B365A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1288A8-18AE-1CBF-9063-C0F5F30B8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6E7EF7-B338-B08B-E209-07BB501B78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51473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253F0-504B-6362-5BA0-AAF5726B5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E72C64-27B2-05EE-D2B3-493662ACD9F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A47F05-7D55-1499-1514-646B136D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BC55D6E-D102-1AC7-9DC8-7E23B81CA2D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63199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D53E-D8C2-959C-AA30-AC4AA8879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039B0E-9FD4-54B9-6BBA-E82ECF4DA2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62489-927E-2CE4-508C-4E439D7FEF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2694E335-092D-3F09-6F94-5DBE94360EF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0057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BC162-4C55-8828-D935-387BAEAD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40CF71-3B02-F7C1-3F81-8D5683DFD32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4C5426A-45DF-9C11-5A18-3BD851804C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D5FA72-8F87-317D-C9FB-8A6010620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E3BE3E-46C1-D6E8-387C-DBC272674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845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59F0E-8E57-BBCB-D518-44E61A272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978B38-5CF5-D383-8EBC-92AD2D4AA68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D4338-B3CF-78DF-CC4C-3B421EEC9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D2FAC33-344E-4D23-1ACD-DDA408216E5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891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64DAC0E-FCB1-2217-F1E1-B2DB4954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680" y="2010714"/>
            <a:ext cx="5913120" cy="443484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AE0A564-D453-E4E0-B4EC-B99995ABF8A0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19" name="Title 6">
              <a:extLst>
                <a:ext uri="{FF2B5EF4-FFF2-40B4-BE49-F238E27FC236}">
                  <a16:creationId xmlns:a16="http://schemas.microsoft.com/office/drawing/2014/main" id="{6442BB2B-3320-B9E0-BC83-9D63B2C6204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351F6D-0188-6D70-02FF-D115016231FA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1" name="Title 6">
            <a:extLst>
              <a:ext uri="{FF2B5EF4-FFF2-40B4-BE49-F238E27FC236}">
                <a16:creationId xmlns:a16="http://schemas.microsoft.com/office/drawing/2014/main" id="{887DECE3-DDAC-61EA-9FEC-C7258CE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with Noise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9022C3-FDE8-9813-3DC3-B9DF437F0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32" y="2193080"/>
            <a:ext cx="4939048" cy="370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10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2A1D8-3BCF-6E99-C18F-243C43BE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55AC47-DF96-5454-BDB1-80D93DD3B67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4578EE2-5E95-5F3D-D346-DD8F55354C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8437B-E5D1-E9B9-EFA5-A221C18F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088EE74-4A77-C6BB-F620-0F3FD70124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8787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EEC3B-2435-6F7B-6431-B380C883A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A2165F-AAD4-ED66-5436-6AD8468F697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CCF9E-6913-24B3-30D5-79BD9EE91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42DEF5A3-3F1C-3EDE-FA25-68CAB06E3E2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13882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DD391-6A5B-2328-4273-A40886C94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39F69D-32E4-94B6-0AC4-FA9CB961D4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2BA2F6-FC76-85E5-D0A4-B888F9D184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B0709B-D677-8ADC-610A-E63D513EF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0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7E4EE6-8FC1-F167-F34C-170C0ABB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0" cy="305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1598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58A04-B3E1-4890-7E2D-D801F947B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F87346-D2C9-6B9E-439B-288E74BF421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96E3B7-9070-C7B4-F9B2-EEEE898F9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7A23664-3223-96B9-6F3A-21F0E5E412E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64463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FDF9A-32D6-AEF1-8144-184218D77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D8B56A1-8CA6-1E96-B3A3-B6D5EA0E7A3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6C4D2746-50B8-8929-A29D-68E608FCD2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Update 14.04.25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15488-155E-09F0-6656-151BB8E910D7}"/>
              </a:ext>
            </a:extLst>
          </p:cNvPr>
          <p:cNvSpPr txBox="1"/>
          <p:nvPr/>
        </p:nvSpPr>
        <p:spPr>
          <a:xfrm>
            <a:off x="1147313" y="1854679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00B050"/>
                </a:solidFill>
              </a:rPr>
              <a:t>What worked:</a:t>
            </a:r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9763-449B-100B-CEDE-37569C4733CE}"/>
              </a:ext>
            </a:extLst>
          </p:cNvPr>
          <p:cNvSpPr txBox="1"/>
          <p:nvPr/>
        </p:nvSpPr>
        <p:spPr>
          <a:xfrm>
            <a:off x="1147313" y="3933343"/>
            <a:ext cx="422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C000"/>
                </a:solidFill>
              </a:rPr>
              <a:t>What I still struggle with:</a:t>
            </a:r>
            <a:endParaRPr lang="en-GB" sz="2400" dirty="0"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15F45-CB0E-F6C8-54E4-3153AB423A10}"/>
              </a:ext>
            </a:extLst>
          </p:cNvPr>
          <p:cNvSpPr txBox="1"/>
          <p:nvPr/>
        </p:nvSpPr>
        <p:spPr>
          <a:xfrm>
            <a:off x="1519936" y="2303243"/>
            <a:ext cx="9773729" cy="1125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Implementing </a:t>
            </a:r>
            <a:r>
              <a:rPr lang="de-DE" dirty="0">
                <a:solidFill>
                  <a:schemeClr val="accent1"/>
                </a:solidFill>
              </a:rPr>
              <a:t>Accuracy Rejection Curves </a:t>
            </a:r>
            <a:r>
              <a:rPr lang="de-DE" dirty="0"/>
              <a:t>(ARC)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</a:t>
            </a:r>
            <a:r>
              <a:rPr lang="de-DE" dirty="0">
                <a:solidFill>
                  <a:schemeClr val="accent1"/>
                </a:solidFill>
              </a:rPr>
              <a:t>Dataset</a:t>
            </a:r>
            <a:r>
              <a:rPr lang="de-DE" dirty="0"/>
              <a:t> which fills True ECE </a:t>
            </a:r>
            <a:r>
              <a:rPr lang="de-DE" dirty="0">
                <a:solidFill>
                  <a:schemeClr val="accent1"/>
                </a:solidFill>
              </a:rPr>
              <a:t>bins more equally</a:t>
            </a:r>
            <a:r>
              <a:rPr lang="de-DE" dirty="0"/>
              <a:t>/more at the center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DC5189-6FCB-587B-8402-C8B8C9F71A83}"/>
              </a:ext>
            </a:extLst>
          </p:cNvPr>
          <p:cNvSpPr txBox="1"/>
          <p:nvPr/>
        </p:nvSpPr>
        <p:spPr>
          <a:xfrm>
            <a:off x="1519935" y="4483120"/>
            <a:ext cx="9773729" cy="571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Finding a way for determining optimal/very good </a:t>
            </a:r>
            <a:r>
              <a:rPr lang="de-DE" dirty="0">
                <a:solidFill>
                  <a:schemeClr val="accent1"/>
                </a:solidFill>
              </a:rPr>
              <a:t>sample size for ece calculation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253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C2A7F-B0A5-8063-4335-7403DF73C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435400-94EF-7900-B43A-B4C07084FC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F50655-5D82-4522-A3EF-0C573D1BDDD7}"/>
              </a:ext>
            </a:extLst>
          </p:cNvPr>
          <p:cNvSpPr txBox="1"/>
          <p:nvPr/>
        </p:nvSpPr>
        <p:spPr>
          <a:xfrm>
            <a:off x="899660" y="1812094"/>
            <a:ext cx="4358390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de-DE" b="1" dirty="0"/>
              <a:t>Parameters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SVM (RBF)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Gummy Worm Dataset (40000 ex.)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Test Set Size: </a:t>
            </a:r>
            <a:r>
              <a:rPr lang="de-DE" dirty="0"/>
              <a:t>8000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Rejection Steps: </a:t>
            </a:r>
            <a:r>
              <a:rPr lang="de-DE" dirty="0"/>
              <a:t>100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Strategy: </a:t>
            </a:r>
            <a:r>
              <a:rPr lang="de-DE" dirty="0"/>
              <a:t>(Shannon) Entropy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i="1" dirty="0"/>
              <a:t>True ECE (Dists – 100 Bins): </a:t>
            </a:r>
            <a:r>
              <a:rPr lang="de-DE" i="1" dirty="0">
                <a:solidFill>
                  <a:schemeClr val="accent1"/>
                </a:solidFill>
              </a:rPr>
              <a:t>0.01093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EE42AA-F000-F418-1BF8-2421C89BD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8050" y="1473967"/>
            <a:ext cx="6096000" cy="4572000"/>
          </a:xfrm>
          <a:prstGeom prst="rect">
            <a:avLst/>
          </a:prstGeom>
        </p:spPr>
      </p:pic>
      <p:sp>
        <p:nvSpPr>
          <p:cNvPr id="10" name="Title 6">
            <a:extLst>
              <a:ext uri="{FF2B5EF4-FFF2-40B4-BE49-F238E27FC236}">
                <a16:creationId xmlns:a16="http://schemas.microsoft.com/office/drawing/2014/main" id="{8BE09B81-B7F9-C242-7369-AB84B3F4657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Accuracy Rejection Curve (ARC)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213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409746-9A7B-1499-943D-410CCF95A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B220DF-B455-FEF2-C50F-A529DD54DA7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3AEC666F-89BD-8F42-49FF-02C6695C3CC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Exclamation Mark Dataset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F1582-079E-1E45-BE3F-1FC5320CD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9" y="1384480"/>
            <a:ext cx="5593691" cy="4474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3FAA03-8B4A-56B9-083F-8FC664D5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595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144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7375E-5197-E00D-FC8E-F69E66E96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8D1D2E-D05F-5C8A-475C-4E2A318B2C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4B9989CA-320A-E320-CABB-FF940443C4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SVM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57C1F-47DB-1417-62A4-F4B49C81F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30C60-F1DA-9987-C38F-A52E7F03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5" y="1304871"/>
            <a:ext cx="3498236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D992F2-A2ED-E402-620E-B39A6F787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4869"/>
            <a:ext cx="3496382" cy="26236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8FF3C57-F39F-495C-9B52-0B7ECB0297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41D0BF-5473-7AD3-FB3C-DE30F187D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07E66F0-13AA-A536-F8F8-3EE573CE56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1844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BB48D-FF08-76C9-3BAB-F25DB08B5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15E4D9-6F1B-3DB4-0130-132BB238DB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21EF2F8A-BBFC-B4A7-F183-94C8BE83B85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274B3-2C51-F6F3-EBFA-4785A9F26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6053A2-6BFF-33C8-0FE6-EEC16552D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E02DF2-8C62-6E26-FED9-1CF3CC36A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2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60BF64-D831-D2E0-4217-EAD414F1D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2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963C73-8355-1C32-FD8A-0E1A6FE559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026C39-7D8E-FCCD-0520-7AA5F2F215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63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03404-6079-7E03-4CA4-6D65DAF32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C1467A-223D-08F3-C426-FEAADE8509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D9FBCA3A-AF13-DA32-1E30-3FABC031770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LR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0E887-8F4D-7BBC-AF70-4641C178D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01F287-20D5-1DA4-AD3C-A28CB8573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8A506-1774-147E-26A1-5D9FAE20E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38321D0-1C71-9AC5-7400-ACE8A6C3C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16DA103-BA7B-6DC7-D15C-AF13EF9B1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07027E4-5336-0D66-DA30-BE9DE61BA8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025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49309" y="942794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8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5" cy="276190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72403" y="3812859"/>
              <a:ext cx="3774178" cy="1555868"/>
              <a:chOff x="3719644" y="3912807"/>
              <a:chExt cx="4096129" cy="182400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719644" y="3933595"/>
                <a:ext cx="2225794" cy="1803214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589980" y="3912807"/>
                <a:ext cx="2225793" cy="1803214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(Dynamic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872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84758-5FDC-08A4-843E-073A25F2C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58FEA4B-5FF6-671F-F22A-37EE71DEC82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itle 6">
            <a:extLst>
              <a:ext uri="{FF2B5EF4-FFF2-40B4-BE49-F238E27FC236}">
                <a16:creationId xmlns:a16="http://schemas.microsoft.com/office/drawing/2014/main" id="{A6A474C3-523E-E35B-B540-62BD88463EC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True ECE Bin Count on Exclamation Mark Dataset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RF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8CD8F3-3234-76D4-4078-4B827FBD7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1304871"/>
            <a:ext cx="3498236" cy="26236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61F8F9-4634-126D-0D6F-36323B9A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1304871"/>
            <a:ext cx="3498234" cy="26236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A8983A-7B8C-4F36-4D0E-547D7BC46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201" y="1305564"/>
            <a:ext cx="3496381" cy="26222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91F6C5D-2800-7149-EFE2-AEF4FDA746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208" y="3929241"/>
            <a:ext cx="3496381" cy="26222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9382C9-EFA7-819D-CDB8-D6BC51D087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9839" y="3928547"/>
            <a:ext cx="3498236" cy="26236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A626F38-3AB2-0913-C457-B1CCCE33D1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49076" y="3928547"/>
            <a:ext cx="3498234" cy="262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7562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21EFB1-2649-35B5-A9C2-EE2FFAA75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0509D0-53CA-FDE4-5973-115EACA2FA9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5FA97EC-3A7B-598F-2217-3558F638023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Primitive Optimal True ECE assessment (</a:t>
            </a:r>
            <a:r>
              <a:rPr lang="en-GB" sz="3200"/>
              <a:t>no averaging)</a:t>
            </a:r>
            <a:endParaRPr lang="en-GB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61DB1A-2C57-B3A6-EDEF-DAB85ADC8E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37365"/>
            <a:ext cx="3543240" cy="2657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EEFAC-9D61-83E6-93CE-70630F447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1237365"/>
            <a:ext cx="3543240" cy="26574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61DEF-9116-CC50-F5B6-3F6E04CCC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894795"/>
            <a:ext cx="3543238" cy="26574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EEA09-859E-B1CB-2388-8BAB23DFE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9862" y="3894795"/>
            <a:ext cx="3543240" cy="265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4991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C1C0C-92C9-5215-39BD-4909AED11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3FC180C-F3E4-3A33-7892-C9F715B1A7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60E0DC-6495-FB8E-4131-45B87BC5E39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Dataset Family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DC312E-5AA2-E103-6DF1-E51DCD32E2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713" y="2115519"/>
            <a:ext cx="5084361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FB51EA-5DD6-936A-B24C-DC91EBCE5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3713A57-6FB3-CE83-F2CA-1C86D85949E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F287D4-154C-F627-4E59-CFC081A36B7C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4B63AE-D833-2CB3-9209-3296432703F0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C9BBA6-12AA-2CE9-1712-34A484C13515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6CF24D-78DF-4E21-ADB5-C1394B0C747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plots...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4369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23EF3-C7F6-D224-C4A0-F4A21B43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93E0C2-2BB6-3BC5-41C9-E4D706A43F6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E414890-1621-A4AA-1F42-1503F69C42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with </a:t>
            </a:r>
            <a:r>
              <a:rPr lang="en-GB" sz="3200" dirty="0">
                <a:solidFill>
                  <a:schemeClr val="accent1"/>
                </a:solidFill>
              </a:rPr>
              <a:t>diff. Train-Test-Splits </a:t>
            </a:r>
            <a:r>
              <a:rPr lang="en-GB" sz="3200" dirty="0">
                <a:solidFill>
                  <a:schemeClr val="bg2">
                    <a:lumMod val="50000"/>
                  </a:schemeClr>
                </a:solidFill>
              </a:rPr>
              <a:t>- NN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F89A40-486C-0424-64E6-182EFDBA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115519"/>
            <a:ext cx="5094509" cy="30567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586934-D306-AB77-EC8D-B286A7F26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8922" y="2118564"/>
            <a:ext cx="5084361" cy="305061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5B0443-A61C-B3B8-B73B-F1DF3A7C740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8C46AB-6CD0-A165-4FD6-2670F35504F8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830B99-8901-7FBF-CC0C-10B56778117E}"/>
              </a:ext>
            </a:extLst>
          </p:cNvPr>
          <p:cNvSpPr txBox="1"/>
          <p:nvPr/>
        </p:nvSpPr>
        <p:spPr>
          <a:xfrm>
            <a:off x="6625086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Gummy Worm Dataset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03A1C7-2276-99CE-B930-A25EC4B49AAA}"/>
              </a:ext>
            </a:extLst>
          </p:cNvPr>
          <p:cNvSpPr txBox="1"/>
          <p:nvPr/>
        </p:nvSpPr>
        <p:spPr>
          <a:xfrm>
            <a:off x="838450" y="1623813"/>
            <a:ext cx="28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Exclamation Mark Dataset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F4F2F9-6384-29A1-EE26-E15314157987}"/>
              </a:ext>
            </a:extLst>
          </p:cNvPr>
          <p:cNvSpPr txBox="1"/>
          <p:nvPr/>
        </p:nvSpPr>
        <p:spPr>
          <a:xfrm>
            <a:off x="838450" y="5686676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More or less the same trend... (similar for train test split variation)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481984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7DA2-3C62-2AA8-7004-2B9C246FB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80C480B-19C1-A0CE-57D1-9157E0D6DFA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A5C60DB-A59F-AE5B-7B43-600E7167B45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4539CD-3C0B-393E-C9F8-F21EAC7286D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4604E-FA0A-3652-95AC-D7757D7236AD}"/>
              </a:ext>
            </a:extLst>
          </p:cNvPr>
          <p:cNvSpPr/>
          <p:nvPr/>
        </p:nvSpPr>
        <p:spPr>
          <a:xfrm>
            <a:off x="1061835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76564-213C-017C-702F-D467A776225E}"/>
              </a:ext>
            </a:extLst>
          </p:cNvPr>
          <p:cNvSpPr txBox="1"/>
          <p:nvPr/>
        </p:nvSpPr>
        <p:spPr>
          <a:xfrm>
            <a:off x="838450" y="2346293"/>
            <a:ext cx="6952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First Idea: Algorithmic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61E80-768A-7B42-0051-BF985B4BA067}"/>
              </a:ext>
            </a:extLst>
          </p:cNvPr>
          <p:cNvSpPr txBox="1"/>
          <p:nvPr/>
        </p:nvSpPr>
        <p:spPr>
          <a:xfrm>
            <a:off x="838450" y="2918070"/>
            <a:ext cx="4509926" cy="240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Looking at the plots of Varying Test Sample Size Experiments</a:t>
            </a:r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Three features seem to have influence: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Relative ECE Falloff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Accuracy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First Plateau Sample Size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9C7507-A2C1-D3A4-50E6-28B1C3DE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06" t="14104" r="41559"/>
          <a:stretch/>
        </p:blipFill>
        <p:spPr>
          <a:xfrm>
            <a:off x="5625236" y="2254605"/>
            <a:ext cx="5432798" cy="3548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F89050-229D-7562-49C0-84B6BAA2CFAA}"/>
              </a:ext>
            </a:extLst>
          </p:cNvPr>
          <p:cNvCxnSpPr>
            <a:cxnSpLocks/>
          </p:cNvCxnSpPr>
          <p:nvPr/>
        </p:nvCxnSpPr>
        <p:spPr>
          <a:xfrm>
            <a:off x="10894264" y="2374829"/>
            <a:ext cx="0" cy="276733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01DFAE-E68E-BE3A-E378-964F24BFFE09}"/>
              </a:ext>
            </a:extLst>
          </p:cNvPr>
          <p:cNvCxnSpPr/>
          <p:nvPr/>
        </p:nvCxnSpPr>
        <p:spPr>
          <a:xfrm flipH="1">
            <a:off x="5824393" y="2374829"/>
            <a:ext cx="5034484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4E87912-1E30-7665-5E47-C05C35D9ED6A}"/>
              </a:ext>
            </a:extLst>
          </p:cNvPr>
          <p:cNvSpPr txBox="1"/>
          <p:nvPr/>
        </p:nvSpPr>
        <p:spPr>
          <a:xfrm rot="5400000">
            <a:off x="10027653" y="3604606"/>
            <a:ext cx="2368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/>
              <a:t>Relative ECE Falloff</a:t>
            </a:r>
            <a:endParaRPr lang="en-GB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E19FA5-09FA-3B4C-0F3B-62826C44D57A}"/>
              </a:ext>
            </a:extLst>
          </p:cNvPr>
          <p:cNvCxnSpPr/>
          <p:nvPr/>
        </p:nvCxnSpPr>
        <p:spPr>
          <a:xfrm flipH="1" flipV="1">
            <a:off x="9972136" y="4356340"/>
            <a:ext cx="866057" cy="785822"/>
          </a:xfrm>
          <a:prstGeom prst="straightConnector1">
            <a:avLst/>
          </a:prstGeom>
          <a:ln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64535A0-7ECF-7316-2571-0221EE4DAC31}"/>
              </a:ext>
            </a:extLst>
          </p:cNvPr>
          <p:cNvSpPr txBox="1"/>
          <p:nvPr/>
        </p:nvSpPr>
        <p:spPr>
          <a:xfrm>
            <a:off x="8341635" y="3967195"/>
            <a:ext cx="2168571" cy="3844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400" dirty="0">
                <a:sym typeface="Wingdings" panose="05000000000000000000" pitchFamily="2" charset="2"/>
              </a:rPr>
              <a:t>First Plateau Sample Size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757193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9DC45-0F91-92AF-5DD0-232E37839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1E9C4C4-8DBF-4B6C-4E43-2DEDAC41008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5AD0D6F-92BF-C2C9-B4EE-DCDBF2E14FE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1CB175-BD33-1420-DE66-4543FF24E23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D7C77E-88BD-8123-812B-51E79A2C29A8}"/>
              </a:ext>
            </a:extLst>
          </p:cNvPr>
          <p:cNvSpPr txBox="1"/>
          <p:nvPr/>
        </p:nvSpPr>
        <p:spPr>
          <a:xfrm>
            <a:off x="838450" y="2346293"/>
            <a:ext cx="10515600" cy="2822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How the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Find first plateau given two parameters: </a:t>
            </a:r>
            <a:r>
              <a:rPr lang="de-DE" i="1" dirty="0"/>
              <a:t>threshold</a:t>
            </a:r>
            <a:r>
              <a:rPr lang="de-DE" dirty="0"/>
              <a:t>, </a:t>
            </a:r>
            <a:r>
              <a:rPr lang="de-DE" i="1" dirty="0"/>
              <a:t>number of steps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>
                <a:sym typeface="Wingdings" panose="05000000000000000000" pitchFamily="2" charset="2"/>
              </a:rPr>
              <a:t>Relative ECE Falloff</a:t>
            </a:r>
            <a:endParaRPr lang="de-DE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some factor in range [0, 1] based on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Relative ECE Falloff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First Plateau Sample Size </a:t>
            </a:r>
            <a:r>
              <a:rPr lang="de-DE" dirty="0">
                <a:sym typeface="Wingdings" panose="05000000000000000000" pitchFamily="2" charset="2"/>
              </a:rPr>
              <a:t>and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Accuracy</a:t>
            </a:r>
            <a:endParaRPr lang="en-GB" dirty="0">
              <a:solidFill>
                <a:schemeClr val="accent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Determine sample size between minimum sample size and sample size at the beginning of the first plateau by scaling difference by the aforementioned factor</a:t>
            </a:r>
          </a:p>
        </p:txBody>
      </p:sp>
    </p:spTree>
    <p:extLst>
      <p:ext uri="{BB962C8B-B14F-4D97-AF65-F5344CB8AC3E}">
        <p14:creationId xmlns:p14="http://schemas.microsoft.com/office/powerpoint/2010/main" val="111445389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0D02C-320A-7079-8C85-3758EE857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27970B8-950A-41EC-C6B1-37007816427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E9B63F7-9B21-52B4-2F76-CFAB4B0F945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A2C974-D8DE-4B00-7365-61A2F2E3E88D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E66BCA-E71A-54E2-C891-1CC4543FD667}"/>
              </a:ext>
            </a:extLst>
          </p:cNvPr>
          <p:cNvGrpSpPr/>
          <p:nvPr/>
        </p:nvGrpSpPr>
        <p:grpSpPr>
          <a:xfrm>
            <a:off x="838450" y="2234241"/>
            <a:ext cx="10269876" cy="3597759"/>
            <a:chOff x="785070" y="1777042"/>
            <a:chExt cx="10269876" cy="359775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72DBB62-D5E8-EBCD-9049-4CFB45148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070" y="2380345"/>
              <a:ext cx="10269876" cy="299445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CF5019-40BF-80DD-88EF-508BC10C3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070" y="1879906"/>
              <a:ext cx="10269876" cy="5004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0E850EC-5768-268F-5B77-398A145D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79578"/>
            <a:stretch/>
          </p:blipFill>
          <p:spPr>
            <a:xfrm>
              <a:off x="785070" y="1777042"/>
              <a:ext cx="10269876" cy="102203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666EF4A-E91D-D8C5-9B92-1E1E5DE6A115}"/>
              </a:ext>
            </a:extLst>
          </p:cNvPr>
          <p:cNvSpPr txBox="1"/>
          <p:nvPr/>
        </p:nvSpPr>
        <p:spPr>
          <a:xfrm>
            <a:off x="785070" y="181451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Current attempt on capturing the relationship:</a:t>
            </a:r>
          </a:p>
        </p:txBody>
      </p:sp>
    </p:spTree>
    <p:extLst>
      <p:ext uri="{BB962C8B-B14F-4D97-AF65-F5344CB8AC3E}">
        <p14:creationId xmlns:p14="http://schemas.microsoft.com/office/powerpoint/2010/main" val="308158593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E42E7-02D6-C459-6862-51C6B873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7F2A376-76CA-DA5B-C588-AA7C3729694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E714A9D-332F-2AD9-9DEA-AC7C0561755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F99DC3-54E4-7CE3-954A-E7A473FAF66F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01D2A0-183A-84CE-54D2-C7B01565DF97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Sometimes it works well...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5CFF8-C03D-BC86-EFBE-AE2D5B67A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" y="2062191"/>
            <a:ext cx="12006534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14C26-6492-C669-E6DA-5CD9FE1FF4A1}"/>
              </a:ext>
            </a:extLst>
          </p:cNvPr>
          <p:cNvSpPr/>
          <p:nvPr/>
        </p:nvSpPr>
        <p:spPr>
          <a:xfrm>
            <a:off x="4062413" y="54459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91005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A0B33-D1BC-EA5A-2B87-74953F3743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7AF8E-0FBC-4CBB-CE92-861CC872B1B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D68D3C4-6111-942E-C8A8-DA221FEC9E8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6E2A1-376D-9EAA-24E9-B425F0ECB624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249FE2-B7BF-242E-4786-931606607018}"/>
              </a:ext>
            </a:extLst>
          </p:cNvPr>
          <p:cNvSpPr txBox="1"/>
          <p:nvPr/>
        </p:nvSpPr>
        <p:spPr>
          <a:xfrm>
            <a:off x="785070" y="1607617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...sometimes it does not.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F81FDA-E9D3-9B64-FE09-22776AFB6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34" y="2062191"/>
            <a:ext cx="12006531" cy="400217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5D96328-F439-C774-E99A-AD0CAA693389}"/>
              </a:ext>
            </a:extLst>
          </p:cNvPr>
          <p:cNvSpPr/>
          <p:nvPr/>
        </p:nvSpPr>
        <p:spPr>
          <a:xfrm>
            <a:off x="4064794" y="5331619"/>
            <a:ext cx="73819" cy="64294"/>
          </a:xfrm>
          <a:prstGeom prst="ellipse">
            <a:avLst/>
          </a:prstGeom>
          <a:solidFill>
            <a:srgbClr val="FFFF0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54983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774C3C-FF8C-C765-2286-93953A3D8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1489A-16E4-B8DC-D92B-4C4A776E0B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B43DEEF-DE68-8374-9DAA-666121374B3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B3FC7-BABA-CF52-E0EC-F4986CFE3ABC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F9C4D0-D7FF-7AE8-D4AF-C6C49DEB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7931" b="50346"/>
          <a:stretch/>
        </p:blipFill>
        <p:spPr>
          <a:xfrm>
            <a:off x="1326442" y="1666343"/>
            <a:ext cx="4539520" cy="43290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FEA1B6-9A08-A0B9-6340-63C5BCD5EF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0" r="50000" b="1162"/>
          <a:stretch/>
        </p:blipFill>
        <p:spPr>
          <a:xfrm>
            <a:off x="6262777" y="1714960"/>
            <a:ext cx="4382219" cy="428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4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Comparison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without Noise - with Noise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B94CE7-3251-6D10-2EDF-23FC3A37D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096000" y="2503254"/>
            <a:ext cx="4980876" cy="352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D7AE7C-EC92-E991-B3C2-DC423757BF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42562" y="2503254"/>
            <a:ext cx="4980877" cy="3523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2A1D93-B6EC-3FF5-682D-6E370D6F6974}"/>
              </a:ext>
            </a:extLst>
          </p:cNvPr>
          <p:cNvSpPr txBox="1"/>
          <p:nvPr/>
        </p:nvSpPr>
        <p:spPr>
          <a:xfrm>
            <a:off x="642562" y="1997556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Without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986336-A288-E7F5-AA95-4CB1F82B5702}"/>
              </a:ext>
            </a:extLst>
          </p:cNvPr>
          <p:cNvSpPr txBox="1"/>
          <p:nvPr/>
        </p:nvSpPr>
        <p:spPr>
          <a:xfrm>
            <a:off x="6096000" y="2001773"/>
            <a:ext cx="231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With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+mj-lt"/>
                <a:ea typeface="+mj-ea"/>
                <a:cs typeface="+mj-cs"/>
              </a:rPr>
              <a:t> Noise</a:t>
            </a:r>
            <a:endParaRPr lang="LID4096" dirty="0">
              <a:solidFill>
                <a:schemeClr val="bg1">
                  <a:lumMod val="6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044851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E1602-DDE0-4775-ECC6-19E4CE3CC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5419742-2088-9EED-27EE-B6BDC019703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5BBC5-9ED0-F800-9B9A-4B95D88CC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7410" y="-302689"/>
            <a:ext cx="7055329" cy="70553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7C4CAA-5369-4D29-A25B-075B49DDAA12}"/>
              </a:ext>
            </a:extLst>
          </p:cNvPr>
          <p:cNvSpPr txBox="1"/>
          <p:nvPr/>
        </p:nvSpPr>
        <p:spPr>
          <a:xfrm>
            <a:off x="1438051" y="5483455"/>
            <a:ext cx="14328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True E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28644223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16263-8432-8C9F-8BDC-7D0C34841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FA4995-0F24-79A3-4DEE-BED5F28B57CF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5DED5EE-C227-865E-7204-EE36B08C03C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7830E-99D4-C9DC-2F4B-7EF3C413A32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5FCBB7-FE88-D4DC-6E45-D6A66FF5A65E}"/>
              </a:ext>
            </a:extLst>
          </p:cNvPr>
          <p:cNvSpPr txBox="1"/>
          <p:nvPr/>
        </p:nvSpPr>
        <p:spPr>
          <a:xfrm>
            <a:off x="838450" y="2051990"/>
            <a:ext cx="7805218" cy="28223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Only advantage over 20% train test split (5000 samples):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size: </a:t>
            </a:r>
            <a:r>
              <a:rPr lang="en-GB" dirty="0">
                <a:solidFill>
                  <a:schemeClr val="accent1"/>
                </a:solidFill>
              </a:rPr>
              <a:t>3444.875</a:t>
            </a:r>
            <a:r>
              <a:rPr lang="en-GB" dirty="0"/>
              <a:t>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5000)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b="1" dirty="0"/>
              <a:t>However</a:t>
            </a:r>
            <a:r>
              <a:rPr lang="en-GB" dirty="0"/>
              <a:t>: Std. Dev. of sample size: 2260.3617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(opposed to 0)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>
              <a:solidFill>
                <a:schemeClr val="bg2">
                  <a:lumMod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GB" dirty="0"/>
              <a:t>For comparison: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Mean of sample size (ECE Optimal):  6280.9713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Std. Dev. of sample size (ECE Optimal):  6595.5707</a:t>
            </a:r>
          </a:p>
        </p:txBody>
      </p:sp>
    </p:spTree>
    <p:extLst>
      <p:ext uri="{BB962C8B-B14F-4D97-AF65-F5344CB8AC3E}">
        <p14:creationId xmlns:p14="http://schemas.microsoft.com/office/powerpoint/2010/main" val="1689266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A78A1-603C-2F91-8187-8190BDF68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206ED9-66CC-5245-A3B1-C764050FDC6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697F23-7952-83B8-750E-027FBCAFDDA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Optimal Sample Size for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23565-D2CB-DE6C-6904-59F2F931EE2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F4D2B-22EA-7DBB-F2E9-029CAF7716A7}"/>
              </a:ext>
            </a:extLst>
          </p:cNvPr>
          <p:cNvSpPr txBox="1"/>
          <p:nvPr/>
        </p:nvSpPr>
        <p:spPr>
          <a:xfrm>
            <a:off x="838450" y="1619626"/>
            <a:ext cx="10195310" cy="4172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Questions: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Stick to algorithmic approach?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Seems to be essentially charting – does not seem to generalize well (also probably proof – or at least good evidence needed that it converges)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Rather prosecute ML approach? How much data do I need? What model? Maybe Set Transformer?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95000"/>
                    <a:lumOff val="5000"/>
                  </a:schemeClr>
                </a:solidFill>
              </a:rPr>
              <a:t>What True ECE to choose as a “ground truth”?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Sometimes ECE crosses Grid- not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Dists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-True-ECE’s (Maybe choose closest of all four?)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2">
                    <a:lumMod val="10000"/>
                  </a:schemeClr>
                </a:solidFill>
              </a:rPr>
              <a:t>5000 examples seems to do well – maybe already the answer?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chemeClr val="bg2">
                    <a:lumMod val="10000"/>
                  </a:schemeClr>
                </a:solidFill>
              </a:rPr>
              <a:t>Addon: EM algorithm to provide good evidence that data generation works?</a:t>
            </a:r>
          </a:p>
        </p:txBody>
      </p:sp>
    </p:spTree>
    <p:extLst>
      <p:ext uri="{BB962C8B-B14F-4D97-AF65-F5344CB8AC3E}">
        <p14:creationId xmlns:p14="http://schemas.microsoft.com/office/powerpoint/2010/main" val="223670803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F49D5-08FC-7C3E-6809-C636FC9F4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8C0DEE4-FB47-41E0-8EAF-4AE528474C79}"/>
              </a:ext>
            </a:extLst>
          </p:cNvPr>
          <p:cNvSpPr/>
          <p:nvPr/>
        </p:nvSpPr>
        <p:spPr>
          <a:xfrm>
            <a:off x="491386" y="3078164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5A35C79-EB5E-65E5-E905-B33DE20A349C}"/>
              </a:ext>
            </a:extLst>
          </p:cNvPr>
          <p:cNvSpPr txBox="1">
            <a:spLocks/>
          </p:cNvSpPr>
          <p:nvPr/>
        </p:nvSpPr>
        <p:spPr>
          <a:xfrm>
            <a:off x="667628" y="3078163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ML Approach for Optimal ECE assessment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4D87-A029-9CDC-A611-C88A509BF148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37060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A8379-292C-CEAC-A0FC-1C680F427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3B2607-99FE-6C54-AAF6-5A82AC02C99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3528666-278F-FEAE-4226-F637ADD73BA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Gathering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3BF07A-9273-2342-6633-D478A92853D6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BEB48-05FA-7D6E-78C6-0E61A9D5F7EA}"/>
              </a:ext>
            </a:extLst>
          </p:cNvPr>
          <p:cNvSpPr txBox="1"/>
          <p:nvPr/>
        </p:nvSpPr>
        <p:spPr>
          <a:xfrm>
            <a:off x="785070" y="1763204"/>
            <a:ext cx="5311537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 </a:t>
            </a:r>
            <a:r>
              <a:rPr lang="de-DE" dirty="0" err="1"/>
              <a:t>your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highlight>
                  <a:srgbClr val="FFFF00"/>
                </a:highlight>
                <a:latin typeface="Consolas" panose="020B0609020204030204" pitchFamily="49" charset="0"/>
              </a:rPr>
              <a:t>SyntheticDataGenerator</a:t>
            </a:r>
            <a:endParaRPr lang="de-DE" dirty="0"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Train SVM, NN, LR, RF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Calculate</a:t>
            </a:r>
            <a:r>
              <a:rPr lang="de-DE" dirty="0"/>
              <a:t> ECE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sample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10000 (100 </a:t>
            </a:r>
            <a:r>
              <a:rPr lang="de-DE" dirty="0" err="1"/>
              <a:t>samples</a:t>
            </a:r>
            <a:r>
              <a:rPr lang="de-DE" dirty="0"/>
              <a:t> per </a:t>
            </a:r>
            <a:r>
              <a:rPr lang="de-DE" dirty="0" err="1"/>
              <a:t>step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Retrieve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17000 </a:t>
            </a:r>
            <a:r>
              <a:rPr lang="de-DE" dirty="0" err="1"/>
              <a:t>datapoints</a:t>
            </a:r>
            <a:endParaRPr lang="de-DE" dirty="0"/>
          </a:p>
          <a:p>
            <a:endParaRPr lang="LID4096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6A3CD7-600D-8E9A-A452-892877DFE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160" y="2017823"/>
            <a:ext cx="4287800" cy="332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6425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A4D42C-F9F8-6A33-5A07-232598C3A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6089A0-054A-B8E3-581A-8A033AD7F8B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79FAF72-F048-3512-F0E2-64A2B9E2E0B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Problem Statement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867147-F2A6-DFA7-22E4-CD5FC1610939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05A470-952E-FAB3-FD97-DEAE595EB8A4}"/>
              </a:ext>
            </a:extLst>
          </p:cNvPr>
          <p:cNvGrpSpPr/>
          <p:nvPr/>
        </p:nvGrpSpPr>
        <p:grpSpPr>
          <a:xfrm>
            <a:off x="2076659" y="2965744"/>
            <a:ext cx="1396721" cy="2160396"/>
            <a:chOff x="2061587" y="3628935"/>
            <a:chExt cx="1396721" cy="21603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7AAA115-A322-5FB9-8685-F41B43C5BAA7}"/>
                </a:ext>
              </a:extLst>
            </p:cNvPr>
            <p:cNvSpPr txBox="1"/>
            <p:nvPr/>
          </p:nvSpPr>
          <p:spPr>
            <a:xfrm>
              <a:off x="2061587" y="3770569"/>
              <a:ext cx="13967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b="1" dirty="0"/>
                <a:t>0.256</a:t>
              </a:r>
            </a:p>
            <a:p>
              <a:pPr algn="ctr"/>
              <a:r>
                <a:rPr lang="de-DE" sz="2000" b="1" dirty="0"/>
                <a:t>0.143</a:t>
              </a:r>
            </a:p>
            <a:p>
              <a:pPr algn="ctr"/>
              <a:r>
                <a:rPr lang="de-DE" sz="2000" b="1" dirty="0"/>
                <a:t>0.089</a:t>
              </a:r>
            </a:p>
            <a:p>
              <a:pPr algn="ctr"/>
              <a:r>
                <a:rPr lang="de-DE" sz="2000" b="1" dirty="0"/>
                <a:t>…</a:t>
              </a:r>
            </a:p>
            <a:p>
              <a:pPr algn="ctr"/>
              <a:r>
                <a:rPr lang="de-DE" sz="2000" b="1" dirty="0"/>
                <a:t>0.032</a:t>
              </a:r>
            </a:p>
            <a:p>
              <a:pPr algn="ctr"/>
              <a:r>
                <a:rPr lang="de-DE" sz="2000" b="1" dirty="0"/>
                <a:t>0.0321</a:t>
              </a:r>
              <a:endParaRPr lang="LID4096" sz="2000" b="1" dirty="0"/>
            </a:p>
          </p:txBody>
        </p:sp>
        <p:sp>
          <p:nvSpPr>
            <p:cNvPr id="11" name="Left Bracket 10">
              <a:extLst>
                <a:ext uri="{FF2B5EF4-FFF2-40B4-BE49-F238E27FC236}">
                  <a16:creationId xmlns:a16="http://schemas.microsoft.com/office/drawing/2014/main" id="{D38FC961-30A5-37B9-F1E5-B64382D4F6ED}"/>
                </a:ext>
              </a:extLst>
            </p:cNvPr>
            <p:cNvSpPr/>
            <p:nvPr/>
          </p:nvSpPr>
          <p:spPr>
            <a:xfrm>
              <a:off x="2226547" y="3628936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Left Bracket 11">
              <a:extLst>
                <a:ext uri="{FF2B5EF4-FFF2-40B4-BE49-F238E27FC236}">
                  <a16:creationId xmlns:a16="http://schemas.microsoft.com/office/drawing/2014/main" id="{E399B892-23EB-FBDC-CA36-2334ED133F0E}"/>
                </a:ext>
              </a:extLst>
            </p:cNvPr>
            <p:cNvSpPr/>
            <p:nvPr/>
          </p:nvSpPr>
          <p:spPr>
            <a:xfrm rot="10800000">
              <a:off x="2981848" y="3628935"/>
              <a:ext cx="329921" cy="2160395"/>
            </a:xfrm>
            <a:prstGeom prst="leftBracket">
              <a:avLst>
                <a:gd name="adj" fmla="val 0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4FCB221-7A98-52A6-A716-349449FEF29B}"/>
              </a:ext>
            </a:extLst>
          </p:cNvPr>
          <p:cNvSpPr/>
          <p:nvPr/>
        </p:nvSpPr>
        <p:spPr>
          <a:xfrm>
            <a:off x="4458119" y="2815019"/>
            <a:ext cx="2000460" cy="24618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600" dirty="0"/>
              <a:t>Model</a:t>
            </a:r>
            <a:endParaRPr lang="LID4096" sz="3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1A2C84-F65E-EAD0-03DD-35CA654BD1B9}"/>
              </a:ext>
            </a:extLst>
          </p:cNvPr>
          <p:cNvSpPr txBox="1"/>
          <p:nvPr/>
        </p:nvSpPr>
        <p:spPr>
          <a:xfrm>
            <a:off x="8559696" y="3306021"/>
            <a:ext cx="1625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/>
              <a:t>Calculation</a:t>
            </a:r>
            <a:endParaRPr lang="LID4096" sz="2000" b="1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1C5886-C6D2-0388-7CE7-9AC8F1B9CFF9}"/>
              </a:ext>
            </a:extLst>
          </p:cNvPr>
          <p:cNvCxnSpPr>
            <a:cxnSpLocks/>
          </p:cNvCxnSpPr>
          <p:nvPr/>
        </p:nvCxnSpPr>
        <p:spPr>
          <a:xfrm>
            <a:off x="3632479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C4322FA-A15C-93FA-F726-7FE573E8AF05}"/>
              </a:ext>
            </a:extLst>
          </p:cNvPr>
          <p:cNvCxnSpPr>
            <a:cxnSpLocks/>
          </p:cNvCxnSpPr>
          <p:nvPr/>
        </p:nvCxnSpPr>
        <p:spPr>
          <a:xfrm>
            <a:off x="6673782" y="404594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EE61113-9984-05D0-7B7A-EC1002804345}"/>
              </a:ext>
            </a:extLst>
          </p:cNvPr>
          <p:cNvSpPr txBox="1"/>
          <p:nvPr/>
        </p:nvSpPr>
        <p:spPr>
          <a:xfrm>
            <a:off x="2045382" y="2118127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X</a:t>
            </a:r>
            <a:endParaRPr lang="LID4096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FB349A-1F01-BFE4-851A-69C323134577}"/>
              </a:ext>
            </a:extLst>
          </p:cNvPr>
          <p:cNvSpPr txBox="1"/>
          <p:nvPr/>
        </p:nvSpPr>
        <p:spPr>
          <a:xfrm>
            <a:off x="7404965" y="2120126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Y</a:t>
            </a:r>
            <a:endParaRPr lang="LID4096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EC237BA-227E-E589-FC37-7F644F14A01C}"/>
              </a:ext>
            </a:extLst>
          </p:cNvPr>
          <p:cNvSpPr txBox="1"/>
          <p:nvPr/>
        </p:nvSpPr>
        <p:spPr>
          <a:xfrm>
            <a:off x="434593" y="3691998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ECE </a:t>
            </a:r>
            <a:r>
              <a:rPr lang="de-DE" sz="2000" b="1" dirty="0" err="1">
                <a:solidFill>
                  <a:schemeClr val="accent1"/>
                </a:solidFill>
              </a:rPr>
              <a:t>values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47D560-D43F-2867-60CF-0E389B5E8641}"/>
              </a:ext>
            </a:extLst>
          </p:cNvPr>
          <p:cNvSpPr txBox="1"/>
          <p:nvPr/>
        </p:nvSpPr>
        <p:spPr>
          <a:xfrm>
            <a:off x="7379845" y="4617853"/>
            <a:ext cx="1446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Sample Size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32CBCA6-F26A-A1F2-E154-BB2C3D3FC265}"/>
              </a:ext>
            </a:extLst>
          </p:cNvPr>
          <p:cNvCxnSpPr>
            <a:cxnSpLocks/>
          </p:cNvCxnSpPr>
          <p:nvPr/>
        </p:nvCxnSpPr>
        <p:spPr>
          <a:xfrm>
            <a:off x="9048406" y="4045662"/>
            <a:ext cx="648119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C5AE973-C714-23C0-2C0F-9A97FEA45241}"/>
              </a:ext>
            </a:extLst>
          </p:cNvPr>
          <p:cNvSpPr txBox="1"/>
          <p:nvPr/>
        </p:nvSpPr>
        <p:spPr>
          <a:xfrm>
            <a:off x="9748074" y="4618306"/>
            <a:ext cx="144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>
                <a:solidFill>
                  <a:schemeClr val="accent1"/>
                </a:solidFill>
              </a:rPr>
              <a:t>Optimal ECE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77779A-EA54-B4EA-D928-492044513CBF}"/>
              </a:ext>
            </a:extLst>
          </p:cNvPr>
          <p:cNvSpPr txBox="1"/>
          <p:nvPr/>
        </p:nvSpPr>
        <p:spPr>
          <a:xfrm>
            <a:off x="9773194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0.045</a:t>
            </a:r>
            <a:endParaRPr lang="LID4096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F70AB-A6FB-69A4-8B00-6F5AFE8FF092}"/>
              </a:ext>
            </a:extLst>
          </p:cNvPr>
          <p:cNvSpPr txBox="1"/>
          <p:nvPr/>
        </p:nvSpPr>
        <p:spPr>
          <a:xfrm>
            <a:off x="7404966" y="3876819"/>
            <a:ext cx="1396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/>
              <a:t>612</a:t>
            </a:r>
            <a:endParaRPr lang="LID4096" sz="2000" b="1" dirty="0"/>
          </a:p>
        </p:txBody>
      </p:sp>
    </p:spTree>
    <p:extLst>
      <p:ext uri="{BB962C8B-B14F-4D97-AF65-F5344CB8AC3E}">
        <p14:creationId xmlns:p14="http://schemas.microsoft.com/office/powerpoint/2010/main" val="34547802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44C6A-F887-AAF1-20AE-809CF3B01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FF4CE8-0DB5-03C8-34C3-E368AC3AA75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4EB8161-4FE1-E4B2-5FE7-99186677E40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Models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47760F-3965-F860-CE19-3B980BD777FE}"/>
              </a:ext>
            </a:extLst>
          </p:cNvPr>
          <p:cNvSpPr txBox="1"/>
          <p:nvPr/>
        </p:nvSpPr>
        <p:spPr>
          <a:xfrm>
            <a:off x="662208" y="2398685"/>
            <a:ext cx="6170911" cy="2060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Optimization</a:t>
            </a:r>
            <a:r>
              <a:rPr lang="de-DE" dirty="0"/>
              <a:t>)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XGBRegressor</a:t>
            </a:r>
            <a:r>
              <a:rPr lang="de-DE" dirty="0"/>
              <a:t>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de-DE" dirty="0"/>
              <a:t>„pure </a:t>
            </a:r>
            <a:r>
              <a:rPr lang="de-DE" dirty="0" err="1"/>
              <a:t>strategies</a:t>
            </a:r>
            <a:r>
              <a:rPr lang="de-DE" dirty="0"/>
              <a:t>“ (i.e. </a:t>
            </a:r>
            <a:r>
              <a:rPr lang="de-DE" dirty="0" err="1"/>
              <a:t>always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sample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80780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C9555C-9519-24D9-8AAC-256B7A8F9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C8D4C95-169C-9FAB-7F42-44F86D5EE0C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DA0B565-9E08-DC1D-7CE6-0A6936026A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DC693E4-1865-32F7-2C24-16714A7B9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887175"/>
              </p:ext>
            </p:extLst>
          </p:nvPr>
        </p:nvGraphicFramePr>
        <p:xfrm>
          <a:off x="1424797" y="1490980"/>
          <a:ext cx="9601791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969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483019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98279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613647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29123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13754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(Samples)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(Samples)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6.702830e+06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1695.159969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0.750423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5.506702e+06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1369.296428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-0.438058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1000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4.461542e+06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1242.442473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-0.165118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2000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3.871222e+06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1394.537548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-0.010958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5000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1.410026e+07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3584.361785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-2.682240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1577.39758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1491.748779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1.698208e+06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458.486901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0.556518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1796.9903</a:t>
                      </a:r>
                      <a:r>
                        <a:rPr lang="de-DE" b="1" dirty="0"/>
                        <a:t>6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1684.234253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1.280956e+06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403.374018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0.665482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1795.1599</a:t>
                      </a:r>
                      <a:r>
                        <a:rPr lang="de-DE" dirty="0"/>
                        <a:t>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1956.850192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71924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D79188-53A8-1577-9CD1-3319FF884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05AF72-75E5-141D-D521-83B00C53F2A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A64931-BB22-7C25-AD73-CE28943C638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Results (cont’d)</a:t>
            </a:r>
            <a:endParaRPr lang="en-GB" sz="32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26EA192-7FFD-2BC7-DDEB-3647B37EF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248277"/>
              </p:ext>
            </p:extLst>
          </p:nvPr>
        </p:nvGraphicFramePr>
        <p:xfrm>
          <a:off x="1440165" y="1490980"/>
          <a:ext cx="9360544" cy="3601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4706">
                  <a:extLst>
                    <a:ext uri="{9D8B030D-6E8A-4147-A177-3AD203B41FA5}">
                      <a16:colId xmlns:a16="http://schemas.microsoft.com/office/drawing/2014/main" val="2651766637"/>
                    </a:ext>
                  </a:extLst>
                </a:gridCol>
                <a:gridCol w="1258058">
                  <a:extLst>
                    <a:ext uri="{9D8B030D-6E8A-4147-A177-3AD203B41FA5}">
                      <a16:colId xmlns:a16="http://schemas.microsoft.com/office/drawing/2014/main" val="25171517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2556652440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1078118994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810807156"/>
                    </a:ext>
                  </a:extLst>
                </a:gridCol>
                <a:gridCol w="1551945">
                  <a:extLst>
                    <a:ext uri="{9D8B030D-6E8A-4147-A177-3AD203B41FA5}">
                      <a16:colId xmlns:a16="http://schemas.microsoft.com/office/drawing/2014/main" val="35686407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Strategy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Mean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Std. </a:t>
                      </a:r>
                      <a:r>
                        <a:rPr lang="de-DE" dirty="0" err="1"/>
                        <a:t>Dev</a:t>
                      </a:r>
                      <a:r>
                        <a:rPr lang="de-DE" dirty="0"/>
                        <a:t>.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MSE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MAE (ECE)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R2-Score (ECE)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2829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0.084765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0.032170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0.005384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0.062291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-</a:t>
                      </a:r>
                      <a:r>
                        <a:rPr lang="LID4096" dirty="0"/>
                        <a:t>4.434592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54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LID4096" dirty="0"/>
                        <a:t>500 Sampl</a:t>
                      </a:r>
                      <a:r>
                        <a:rPr lang="de-DE" dirty="0"/>
                        <a:t>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0.035586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0.036341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0.013436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0.650990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098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0.034663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0.021848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0.000371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0.016857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0.625190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827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0.026635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0.000089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0.007875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0.909672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685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5000 Samples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0.022570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dirty="0"/>
                        <a:t>0.028644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0.000042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0.004508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0.957232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0879922"/>
                  </a:ext>
                </a:extLst>
              </a:tr>
              <a:tr h="271396"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0.024713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u="sng" dirty="0"/>
                        <a:t>0.031447</a:t>
                      </a:r>
                      <a:r>
                        <a:rPr lang="LID4096" dirty="0"/>
                        <a:t>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b="1" dirty="0"/>
                        <a:t>0.0000</a:t>
                      </a:r>
                      <a:r>
                        <a:rPr lang="de-DE" b="1" dirty="0"/>
                        <a:t>24</a:t>
                      </a:r>
                      <a:r>
                        <a:rPr lang="LID4096" dirty="0"/>
                        <a:t>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0.002761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0.975639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56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XGBRegressor</a:t>
                      </a:r>
                      <a:r>
                        <a:rPr lang="de-DE" dirty="0"/>
                        <a:t>*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0.023630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0.03146</a:t>
                      </a:r>
                      <a:r>
                        <a:rPr lang="de-DE" b="1" dirty="0"/>
                        <a:t>2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0.0000</a:t>
                      </a:r>
                      <a:r>
                        <a:rPr lang="de-DE" u="sng" dirty="0"/>
                        <a:t>27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b="1" dirty="0"/>
                        <a:t>0.001633</a:t>
                      </a:r>
                      <a:r>
                        <a:rPr lang="LID4096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u="sng" dirty="0"/>
                        <a:t>0.972525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6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Y_Test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0.022494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LID4096" dirty="0"/>
                        <a:t>0.031475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DE" dirty="0"/>
                        <a:t>0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LID4096" dirty="0"/>
                        <a:t>1.000000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218868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1B0D952-0515-5750-A2E5-60C47344D743}"/>
              </a:ext>
            </a:extLst>
          </p:cNvPr>
          <p:cNvSpPr txBox="1"/>
          <p:nvPr/>
        </p:nvSpPr>
        <p:spPr>
          <a:xfrm>
            <a:off x="445674" y="6093439"/>
            <a:ext cx="6804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* ECE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obtained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interpolating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X_test</a:t>
            </a:r>
            <a:r>
              <a:rPr lang="de-DE" dirty="0"/>
              <a:t>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107824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3CA62B-29C5-A699-4586-3076E3B1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4BFA2A-6A5D-E45B-CF9F-F043D9E7AE1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EAF6D4D-2DCD-FCE1-D3AD-B437F12F19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12C67-2D9A-DA1A-EFFB-35298D3C09C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D65987-8445-F460-BA55-01474F8C35CB}"/>
              </a:ext>
            </a:extLst>
          </p:cNvPr>
          <p:cNvSpPr txBox="1"/>
          <p:nvPr/>
        </p:nvSpPr>
        <p:spPr>
          <a:xfrm>
            <a:off x="662208" y="2313069"/>
            <a:ext cx="56632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0.524</a:t>
            </a:r>
            <a:br>
              <a:rPr lang="en-GB" dirty="0"/>
            </a:br>
            <a:r>
              <a:rPr lang="en-GB" dirty="0"/>
              <a:t>	Std. Dev. Accuracy: 0.0216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Interpolation: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for Optimal ECE values</a:t>
            </a:r>
            <a:br>
              <a:rPr lang="en-GB" dirty="0"/>
            </a:br>
            <a:r>
              <a:rPr lang="en-GB" dirty="0"/>
              <a:t>	for ECE derived from predicted sample sizes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|sample sizes| + |</a:t>
            </a:r>
            <a:r>
              <a:rPr lang="en-GB" dirty="0" err="1"/>
              <a:t>ece</a:t>
            </a:r>
            <a:r>
              <a:rPr lang="en-GB" dirty="0"/>
              <a:t> values| = 200</a:t>
            </a:r>
          </a:p>
          <a:p>
            <a:pPr lvl="1"/>
            <a:r>
              <a:rPr lang="en-GB" dirty="0"/>
              <a:t>	and sample sizes are always the same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D59221-F257-8DA5-D78F-FB4807243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637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</a:t>
            </a:r>
            <a:r>
              <a:rPr lang="en-GB" sz="4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(Static Rescaling)</a:t>
            </a:r>
            <a:endParaRPr lang="en-GB" sz="32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divide rescale factor by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𝑣𝑎𝑟𝑖𝑎𝑛𝑐𝑒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𝑠𝑝𝑎𝑛</m:t>
                        </m:r>
                      </m:num>
                      <m:den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dirty="0"/>
                  <a:t>, such that all probabilities will be in range [0,1]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84189"/>
              </a:xfrm>
              <a:prstGeom prst="rect">
                <a:avLst/>
              </a:prstGeom>
              <a:blipFill>
                <a:blip r:embed="rId2"/>
                <a:stretch>
                  <a:fillRect l="-397" b="-573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2" y="4238893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1008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A0B31-51BE-7152-CB36-1271FAEC4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08F0D-1EA4-1333-C171-8F40EA07568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2D40777-4BC5-4FDE-A6F3-97D30409EE5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Evaluation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FBE583-91B6-2D5C-0BA4-0628431E43E5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EB9FE7-B4EE-C7E5-4448-C745B133BD13}"/>
              </a:ext>
            </a:extLst>
          </p:cNvPr>
          <p:cNvSpPr/>
          <p:nvPr/>
        </p:nvSpPr>
        <p:spPr>
          <a:xfrm>
            <a:off x="0" y="1275822"/>
            <a:ext cx="12192000" cy="5119869"/>
          </a:xfrm>
          <a:prstGeom prst="rect">
            <a:avLst/>
          </a:prstGeom>
          <a:solidFill>
            <a:srgbClr val="1E1F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604187F-5F9A-C1AD-95FC-4B1CF2BDF6BE}"/>
              </a:ext>
            </a:extLst>
          </p:cNvPr>
          <p:cNvGrpSpPr/>
          <p:nvPr/>
        </p:nvGrpSpPr>
        <p:grpSpPr>
          <a:xfrm>
            <a:off x="-1585589" y="2037226"/>
            <a:ext cx="13669380" cy="2118620"/>
            <a:chOff x="304800" y="2021677"/>
            <a:chExt cx="11584137" cy="1718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77F2C3-D418-E145-AC6E-D36C9A833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80996"/>
            <a:stretch/>
          </p:blipFill>
          <p:spPr>
            <a:xfrm>
              <a:off x="304800" y="2121229"/>
              <a:ext cx="4046676" cy="161938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B51570-9920-68EF-80B4-40E7F7A84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00" b="47327"/>
            <a:stretch/>
          </p:blipFill>
          <p:spPr>
            <a:xfrm>
              <a:off x="3795586" y="2021677"/>
              <a:ext cx="4046676" cy="17189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BC1DF8D-16D9-A0CF-EFF0-3B7BA97E2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6517" b="13563"/>
            <a:stretch/>
          </p:blipFill>
          <p:spPr>
            <a:xfrm>
              <a:off x="7842261" y="2043182"/>
              <a:ext cx="4046676" cy="1697437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884273F-7A72-7572-7823-777BB0156220}"/>
              </a:ext>
            </a:extLst>
          </p:cNvPr>
          <p:cNvGrpSpPr/>
          <p:nvPr/>
        </p:nvGrpSpPr>
        <p:grpSpPr>
          <a:xfrm>
            <a:off x="4382672" y="4794718"/>
            <a:ext cx="7701119" cy="1268201"/>
            <a:chOff x="4809887" y="5423473"/>
            <a:chExt cx="6699273" cy="10987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1096FA-0373-E6C4-40C6-24295F2BD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18758" r="33572" b="69427"/>
            <a:stretch/>
          </p:blipFill>
          <p:spPr>
            <a:xfrm>
              <a:off x="4809887" y="5447070"/>
              <a:ext cx="2759359" cy="10751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11018F-B6B2-505A-B7BE-EA76FA7AE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85931" b="1995"/>
            <a:stretch/>
          </p:blipFill>
          <p:spPr>
            <a:xfrm>
              <a:off x="7355247" y="5423473"/>
              <a:ext cx="4153913" cy="1098785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7A8D7C3-AC6C-E74F-F569-B95BBE4B0A43}"/>
              </a:ext>
            </a:extLst>
          </p:cNvPr>
          <p:cNvGrpSpPr/>
          <p:nvPr/>
        </p:nvGrpSpPr>
        <p:grpSpPr>
          <a:xfrm>
            <a:off x="-1585590" y="4407949"/>
            <a:ext cx="13669382" cy="202401"/>
            <a:chOff x="192672" y="4741761"/>
            <a:chExt cx="11891119" cy="17536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99BBFC-61A2-7EF8-4E06-FE9E5DD8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64241" b="34477"/>
            <a:stretch/>
          </p:blipFill>
          <p:spPr>
            <a:xfrm>
              <a:off x="3775964" y="4741762"/>
              <a:ext cx="4153913" cy="1166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E4356D3-2010-D3CF-6726-81CEAD6DF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0573" r="7185" b="67500"/>
            <a:stretch/>
          </p:blipFill>
          <p:spPr>
            <a:xfrm>
              <a:off x="192672" y="4741762"/>
              <a:ext cx="3855453" cy="1753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6227304-5EE2-A9C1-754A-4F83FC140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8005" b="320"/>
            <a:stretch/>
          </p:blipFill>
          <p:spPr>
            <a:xfrm>
              <a:off x="7929878" y="4741761"/>
              <a:ext cx="4153913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40856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B5016-2F19-BC54-0C99-06E6D850F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BBF6584-1924-0F6F-04A6-51144187AA0A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3BF3AA2-5430-B494-7036-AAF7F868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5503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7578B-F146-D9B4-720F-FA53CED8C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03A746F-2539-7E79-1F87-5A7B93DB840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952DF3-1F5A-0280-EC15-38E081BE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603" y="0"/>
            <a:ext cx="8560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8673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97B44-F1DC-F7B8-E55B-345D1C3D3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9526E1-F7F0-F78B-0593-925A9C898ED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64CEB85-189A-C0D2-1914-71ACA7CC14E5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Limitations of ML approach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B1733-3EB6-B133-B272-79AA56BD8FC7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C309CC-ABCE-0FFC-5365-BB2588A1FF5B}"/>
              </a:ext>
            </a:extLst>
          </p:cNvPr>
          <p:cNvSpPr txBox="1"/>
          <p:nvPr/>
        </p:nvSpPr>
        <p:spPr>
          <a:xfrm>
            <a:off x="662208" y="2313069"/>
            <a:ext cx="56632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dirty="0"/>
              <a:t>Bad </a:t>
            </a:r>
            <a:r>
              <a:rPr lang="de-DE" b="1" dirty="0" err="1"/>
              <a:t>Accuracy</a:t>
            </a:r>
            <a:r>
              <a:rPr lang="de-DE" b="1" dirty="0"/>
              <a:t>:</a:t>
            </a:r>
            <a:br>
              <a:rPr lang="de-DE" dirty="0"/>
            </a:br>
            <a:r>
              <a:rPr lang="de-DE" dirty="0"/>
              <a:t>	</a:t>
            </a:r>
            <a:r>
              <a:rPr lang="en-GB" dirty="0"/>
              <a:t>Mean Accuracy:  about 0.54</a:t>
            </a:r>
            <a:br>
              <a:rPr lang="en-GB" dirty="0"/>
            </a:br>
            <a:r>
              <a:rPr lang="en-GB" dirty="0"/>
              <a:t>	Std. Dev. Accuracy: about 0.02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Fixed Input  Size:</a:t>
            </a:r>
          </a:p>
          <a:p>
            <a:pPr lvl="1"/>
            <a:r>
              <a:rPr lang="en-GB" b="1" dirty="0"/>
              <a:t>	</a:t>
            </a:r>
            <a:r>
              <a:rPr lang="en-GB" dirty="0"/>
              <a:t>|</a:t>
            </a:r>
            <a:r>
              <a:rPr lang="en-GB" dirty="0" err="1"/>
              <a:t>ece</a:t>
            </a:r>
            <a:r>
              <a:rPr lang="en-GB" dirty="0"/>
              <a:t> values| + accuracy = 101</a:t>
            </a:r>
            <a:r>
              <a:rPr lang="en-GB" b="1" dirty="0"/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F23E7-83AF-07D9-F50A-9DE91E573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37" y="1834309"/>
            <a:ext cx="4723793" cy="3542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B7F83D-790F-572E-617D-97627BF9D23E}"/>
              </a:ext>
            </a:extLst>
          </p:cNvPr>
          <p:cNvSpPr txBox="1"/>
          <p:nvPr/>
        </p:nvSpPr>
        <p:spPr>
          <a:xfrm>
            <a:off x="662208" y="3790397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(Mistake) True ECE calculated on test set	</a:t>
            </a:r>
          </a:p>
        </p:txBody>
      </p:sp>
    </p:spTree>
    <p:extLst>
      <p:ext uri="{BB962C8B-B14F-4D97-AF65-F5344CB8AC3E}">
        <p14:creationId xmlns:p14="http://schemas.microsoft.com/office/powerpoint/2010/main" val="348220786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7AEEF-A1D8-0812-5A69-C54203273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25ED14-79F1-4759-77E8-DC48FDDD842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44EFDC5-DB34-D943-4668-383821CD128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Is ECE Error with increasing sample size negligible?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9C28E-28C3-AFC0-0F22-1A7EF8F1E711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DF4CEC-E87E-055B-E559-391417351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76" y="1365647"/>
            <a:ext cx="6173638" cy="3704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4EF46F-1DDE-2244-868E-AB0E354F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071" y="1365646"/>
            <a:ext cx="6173638" cy="370418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2C4A9-E47C-8022-B7C3-07437CC4DB63}"/>
              </a:ext>
            </a:extLst>
          </p:cNvPr>
          <p:cNvSpPr txBox="1"/>
          <p:nvPr/>
        </p:nvSpPr>
        <p:spPr>
          <a:xfrm>
            <a:off x="662208" y="5277435"/>
            <a:ext cx="7384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No – Error at 10000 samples maps to up to 30% deviation from True ECE</a:t>
            </a:r>
          </a:p>
          <a:p>
            <a:r>
              <a:rPr lang="de-DE" dirty="0"/>
              <a:t>Error at 10000 samples is still15.3% of max. Error on average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15210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9A37D-9ABE-6DAD-29D7-F43520F66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725882-1B8D-30B6-1EF7-ADCCA14A9B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9EA9E6-C959-2661-F76A-B768DC38412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E9B878-23A7-3D6B-5594-47AA711CBCB2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2F0DC-28A3-DDA6-7BEE-2C29E8A95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85" y="1000031"/>
            <a:ext cx="6430945" cy="3858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82535B-222F-2DE0-DB39-962C580E06EF}"/>
              </a:ext>
            </a:extLst>
          </p:cNvPr>
          <p:cNvSpPr txBox="1"/>
          <p:nvPr/>
        </p:nvSpPr>
        <p:spPr>
          <a:xfrm>
            <a:off x="681106" y="1625408"/>
            <a:ext cx="4613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Predictions</a:t>
            </a:r>
            <a:r>
              <a:rPr lang="de-DE" dirty="0"/>
              <a:t>/True </a:t>
            </a:r>
            <a:r>
              <a:rPr lang="de-DE" dirty="0" err="1"/>
              <a:t>Probabilities</a:t>
            </a:r>
            <a:r>
              <a:rPr lang="en-GB" dirty="0"/>
              <a:t> + weighted Bernoulli Labels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ECE and True ECE with 15 bins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Found: </a:t>
            </a:r>
            <a:r>
              <a:rPr lang="en-GB" dirty="0"/>
              <a:t>diminishing in-bin errors</a:t>
            </a:r>
            <a:r>
              <a:rPr lang="en-GB" b="1" dirty="0"/>
              <a:t>	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8DEF77E-E682-77B8-0513-FAA72CCC0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317" y="5091189"/>
            <a:ext cx="9231086" cy="92333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p_pred = np.array([[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0.7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0.3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[[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0.9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0.1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100000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p_true = np.column_stack((np.max(p_pred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np.min(p_pred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y_true = np.array([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np.random.rand() &lt; p[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 </a:t>
            </a:r>
            <a:r>
              <a:rPr kumimoji="0" lang="LID4096" altLang="LID4096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p_true])</a:t>
            </a:r>
            <a:endParaRPr kumimoji="0" lang="LID4096" altLang="LID4096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A8A578-604A-9827-DE02-C482EC18C302}"/>
              </a:ext>
            </a:extLst>
          </p:cNvPr>
          <p:cNvSpPr txBox="1"/>
          <p:nvPr/>
        </p:nvSpPr>
        <p:spPr>
          <a:xfrm>
            <a:off x="662208" y="3453705"/>
            <a:ext cx="5000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Diff.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ECE In-Bin Error  </a:t>
            </a:r>
            <a:r>
              <a:rPr lang="de-DE" dirty="0"/>
              <a:t>and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True ECE In-Bin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11th bin: </a:t>
            </a:r>
            <a:r>
              <a:rPr lang="LID4096" dirty="0"/>
              <a:t>0.00039091 </a:t>
            </a:r>
            <a:r>
              <a:rPr lang="de-DE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14th bin: </a:t>
            </a:r>
            <a:r>
              <a:rPr lang="LID4096" dirty="0"/>
              <a:t>-0.00084545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Rest: 0</a:t>
            </a:r>
          </a:p>
          <a:p>
            <a:r>
              <a:rPr lang="de-DE" dirty="0"/>
              <a:t>=&gt; Lower ECE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9394051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DC43-3EC5-3D51-0247-018B7116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5F15BF-BB3D-0170-4267-BD6033967DC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6BAEB5B-09FE-4AC9-BCE5-D70D571A58D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DCF460-B0C5-7C20-00C0-BA8E77B3E83B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BAF08-84A0-6042-3241-E7D7D87B0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5385" y="1000031"/>
            <a:ext cx="6430945" cy="3858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51906C-97CF-D88C-B20F-81DC4FD3F409}"/>
              </a:ext>
            </a:extLst>
          </p:cNvPr>
          <p:cNvSpPr txBox="1"/>
          <p:nvPr/>
        </p:nvSpPr>
        <p:spPr>
          <a:xfrm>
            <a:off x="681106" y="1625408"/>
            <a:ext cx="4613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Most extreme </a:t>
            </a:r>
            <a:r>
              <a:rPr lang="de-DE" dirty="0" err="1"/>
              <a:t>example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Label determined by max. true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Shows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in-bin </a:t>
            </a:r>
            <a:r>
              <a:rPr lang="de-DE" dirty="0" err="1"/>
              <a:t>accuracy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9092C3-9450-9A1F-A667-19D3E9AC9757}"/>
              </a:ext>
            </a:extLst>
          </p:cNvPr>
          <p:cNvSpPr txBox="1"/>
          <p:nvPr/>
        </p:nvSpPr>
        <p:spPr>
          <a:xfrm>
            <a:off x="681106" y="3149678"/>
            <a:ext cx="50003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Diff.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ECE In-Bin Error  </a:t>
            </a:r>
            <a:r>
              <a:rPr lang="de-DE" dirty="0"/>
              <a:t>and 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True ECE In-Bin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11th bin: 0.04545455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14th bin: -0.09090909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Rest: 0</a:t>
            </a:r>
          </a:p>
          <a:p>
            <a:r>
              <a:rPr lang="de-DE" dirty="0"/>
              <a:t>=&gt; Lower ECE</a:t>
            </a:r>
            <a:endParaRPr lang="LID4096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B26C96-3B15-5ED0-7A67-FC8014E5B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7019" y="5061059"/>
            <a:ext cx="7531240" cy="83099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p_pred = np.array([[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0.7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0.3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[[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0.9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]] *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100000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p_true = np.column_stack((np.max(p_pred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-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np.min(p_pred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0.2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</a:t>
            </a:r>
            <a:b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/>
              </a:rPr>
            </a:b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y_true = np.argmax(p_true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JetBrains Mono"/>
              </a:rPr>
              <a:t>axis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=-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LID4096" altLang="LID4096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endParaRPr kumimoji="0" lang="LID4096" altLang="LID4096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333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5DCD3-6A0B-628E-30BB-D7A96EE75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AED43BC-09DE-3A36-6ADE-7078D8299CB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F815CF31-0A44-D109-AF04-59ECB1A1735B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/>
              <a:t>Why</a:t>
            </a:r>
            <a:r>
              <a:rPr lang="de-DE" sz="3200" dirty="0"/>
              <a:t> </a:t>
            </a:r>
            <a:r>
              <a:rPr lang="de-DE" sz="3200" dirty="0" err="1"/>
              <a:t>is</a:t>
            </a:r>
            <a:r>
              <a:rPr lang="de-DE" sz="3200" dirty="0"/>
              <a:t> ECE </a:t>
            </a:r>
            <a:r>
              <a:rPr lang="de-DE" sz="3200" dirty="0" err="1"/>
              <a:t>under-approximating</a:t>
            </a:r>
            <a:r>
              <a:rPr lang="de-DE" sz="3200" dirty="0"/>
              <a:t> True ECE?</a:t>
            </a:r>
            <a:endParaRPr lang="en-GB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8F43EF-2F67-41FF-574B-4F285846B53E}"/>
              </a:ext>
            </a:extLst>
          </p:cNvPr>
          <p:cNvSpPr/>
          <p:nvPr/>
        </p:nvSpPr>
        <p:spPr>
          <a:xfrm>
            <a:off x="5074443" y="2548738"/>
            <a:ext cx="439681" cy="1668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6F6248-9D8A-DA7B-BF49-FC8885BC0229}"/>
              </a:ext>
            </a:extLst>
          </p:cNvPr>
          <p:cNvSpPr txBox="1"/>
          <p:nvPr/>
        </p:nvSpPr>
        <p:spPr>
          <a:xfrm>
            <a:off x="662208" y="2313069"/>
            <a:ext cx="9978996" cy="278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i="1" dirty="0">
                <a:solidFill>
                  <a:srgbClr val="000000"/>
                </a:solidFill>
                <a:effectLst/>
                <a:latin typeface="Lucida Grande"/>
              </a:rPr>
              <a:t>“Information-theoretic Generalization Analysis for Expected Calibration Error” </a:t>
            </a:r>
            <a:r>
              <a:rPr lang="en-GB" dirty="0">
                <a:solidFill>
                  <a:srgbClr val="000000"/>
                </a:solidFill>
                <a:effectLst/>
                <a:latin typeface="Lucida Grande"/>
              </a:rPr>
              <a:t>by</a:t>
            </a:r>
            <a:r>
              <a:rPr lang="en-GB" i="1" dirty="0">
                <a:solidFill>
                  <a:srgbClr val="000000"/>
                </a:solidFill>
                <a:effectLst/>
                <a:latin typeface="Lucida Grande"/>
              </a:rPr>
              <a:t> </a:t>
            </a:r>
            <a:r>
              <a:rPr lang="en-GB" dirty="0" err="1">
                <a:solidFill>
                  <a:srgbClr val="000000"/>
                </a:solidFill>
                <a:effectLst/>
                <a:latin typeface="Lucida Grande"/>
              </a:rPr>
              <a:t>Futami</a:t>
            </a:r>
            <a:r>
              <a:rPr lang="en-GB" dirty="0">
                <a:solidFill>
                  <a:srgbClr val="000000"/>
                </a:solidFill>
                <a:effectLst/>
                <a:latin typeface="Lucida Grande"/>
              </a:rPr>
              <a:t> &amp; Fujisawa (2024)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Paper </a:t>
            </a:r>
            <a:r>
              <a:rPr lang="de-DE" dirty="0" err="1"/>
              <a:t>states</a:t>
            </a:r>
            <a:r>
              <a:rPr lang="de-DE" dirty="0"/>
              <a:t> ECE </a:t>
            </a:r>
            <a:r>
              <a:rPr lang="de-DE" dirty="0" err="1"/>
              <a:t>underestimating</a:t>
            </a:r>
            <a:r>
              <a:rPr lang="de-DE" dirty="0"/>
              <a:t> True ECE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common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Paper </a:t>
            </a:r>
            <a:r>
              <a:rPr lang="de-DE" dirty="0" err="1"/>
              <a:t>states</a:t>
            </a:r>
            <a:r>
              <a:rPr lang="de-DE" dirty="0"/>
              <a:t> ECE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 err="1"/>
              <a:t>expected</a:t>
            </a:r>
            <a:r>
              <a:rPr lang="de-DE" b="1" dirty="0"/>
              <a:t> </a:t>
            </a:r>
            <a:r>
              <a:rPr lang="de-DE" b="1" dirty="0" err="1"/>
              <a:t>lower</a:t>
            </a:r>
            <a:r>
              <a:rPr lang="de-DE" b="1" dirty="0"/>
              <a:t> </a:t>
            </a:r>
            <a:r>
              <a:rPr lang="de-DE" b="1" dirty="0" err="1"/>
              <a:t>bound</a:t>
            </a:r>
            <a:r>
              <a:rPr lang="de-DE" b="1" dirty="0"/>
              <a:t> </a:t>
            </a:r>
            <a:r>
              <a:rPr lang="de-DE" dirty="0" err="1"/>
              <a:t>of</a:t>
            </a:r>
            <a:r>
              <a:rPr lang="de-DE" dirty="0"/>
              <a:t> True ECE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b="1" dirty="0" err="1"/>
              <a:t>Reason</a:t>
            </a:r>
            <a:r>
              <a:rPr lang="de-DE" b="1" dirty="0"/>
              <a:t>:</a:t>
            </a:r>
            <a:r>
              <a:rPr lang="de-DE" dirty="0"/>
              <a:t> </a:t>
            </a:r>
            <a:r>
              <a:rPr lang="de-DE" dirty="0" err="1"/>
              <a:t>ignored</a:t>
            </a:r>
            <a:r>
              <a:rPr lang="de-DE" dirty="0"/>
              <a:t> „intra-bin </a:t>
            </a:r>
            <a:r>
              <a:rPr lang="de-DE" dirty="0" err="1"/>
              <a:t>variation</a:t>
            </a:r>
            <a:r>
              <a:rPr lang="de-DE" dirty="0"/>
              <a:t>“, i.e. </a:t>
            </a:r>
            <a:r>
              <a:rPr lang="de-DE" dirty="0" err="1"/>
              <a:t>miscalibration</a:t>
            </a:r>
            <a:r>
              <a:rPr lang="de-DE" dirty="0"/>
              <a:t> </a:t>
            </a:r>
            <a:r>
              <a:rPr lang="de-DE" dirty="0" err="1"/>
              <a:t>inside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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diminishing</a:t>
            </a:r>
            <a:r>
              <a:rPr lang="de-DE" dirty="0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 in-bin </a:t>
            </a:r>
            <a:r>
              <a:rPr lang="de-DE" dirty="0" err="1">
                <a:solidFill>
                  <a:schemeClr val="tx2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error</a:t>
            </a:r>
            <a:endParaRPr lang="en-GB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399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B8EA3-D2D4-BC42-F077-BA6FAF076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688" y="268239"/>
            <a:ext cx="3824720" cy="2853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DCA9F-CF8C-0BC4-9F0F-B8FEBCE04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194" y="268239"/>
            <a:ext cx="3624712" cy="28533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3A185-6ECE-98AF-E988-3B401B79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92" y="268239"/>
            <a:ext cx="3624712" cy="2853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08BB34-385F-8F6D-DCA3-CAADFFA41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89" y="3350635"/>
            <a:ext cx="3848316" cy="3029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61736-ADDB-47C1-3214-9CD606DE6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193" y="3350635"/>
            <a:ext cx="3848317" cy="302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26410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F58AEE-448F-B5A4-EF59-21AE99FFE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29" y="306099"/>
            <a:ext cx="3386319" cy="2665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574A32-A640-36AE-81CA-A08644759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674" y="306098"/>
            <a:ext cx="3386319" cy="26657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4B9518-6226-8401-7B37-0CC48C278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19" y="306099"/>
            <a:ext cx="3386319" cy="26657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A2E8EE-5E23-CCB5-AEB3-633434166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829" y="3251055"/>
            <a:ext cx="3953179" cy="266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99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93381" cy="5609430"/>
            <a:chOff x="654244" y="411957"/>
            <a:chExt cx="10893381" cy="560943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93381" cy="5609430"/>
              <a:chOff x="654244" y="411957"/>
              <a:chExt cx="10893381" cy="560943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1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09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01753" y="3211983"/>
                <a:ext cx="3745872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317746" y="3996864"/>
              <a:ext cx="3283495" cy="1187856"/>
              <a:chOff x="3985915" y="4128524"/>
              <a:chExt cx="3563588" cy="13925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85915" y="4149313"/>
                <a:ext cx="1693251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56251" y="4128524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Variance Deviation (Static Rescaling)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33113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Sine (Phase Shift)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en-GB" b="1" dirty="0"/>
                  <a:t>BUT </a:t>
                </a:r>
                <a:r>
                  <a:rPr lang="en-GB" dirty="0"/>
                  <a:t>replace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with </a:t>
                </a:r>
                <a:r>
                  <a:rPr lang="en-GB" b="1" dirty="0"/>
                  <a:t>normalized sine wave</a:t>
                </a:r>
                <a:r>
                  <a:rPr lang="en-GB" dirty="0"/>
                  <a:t>: 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de-DE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GB" b="1" dirty="0"/>
                  <a:t> AND </a:t>
                </a:r>
                <a:r>
                  <a:rPr lang="en-GB" dirty="0"/>
                  <a:t>sample from uniform dist.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Sine Argument </a:t>
                </a:r>
                <a:r>
                  <a:rPr lang="en-GB" dirty="0"/>
                  <a:t>by adding a scalar value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smtClean="0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en-GB" dirty="0"/>
                  <a:t> to obtain </a:t>
                </a:r>
                <a:r>
                  <a:rPr lang="en-GB" b="1" dirty="0"/>
                  <a:t>Predicted Probabilities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84574"/>
                <a:ext cx="10748058" cy="1468672"/>
              </a:xfrm>
              <a:prstGeom prst="rect">
                <a:avLst/>
              </a:prstGeom>
              <a:blipFill>
                <a:blip r:embed="rId3"/>
                <a:stretch>
                  <a:fillRect l="-397" b="-580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4966914" y="4238893"/>
            <a:ext cx="1754476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/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size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40000;	sample </a:t>
                </a:r>
                <a:r>
                  <a:rPr lang="de-DE" sz="1600" dirty="0" err="1">
                    <a:solidFill>
                      <a:schemeClr val="bg2">
                        <a:lumMod val="50000"/>
                      </a:schemeClr>
                    </a:solidFill>
                  </a:rPr>
                  <a:t>range</a:t>
                </a:r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de-DE" sz="1600">
                        <a:solidFill>
                          <a:schemeClr val="bg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de-DE" sz="1600" dirty="0">
                    <a:solidFill>
                      <a:schemeClr val="bg2">
                        <a:lumMod val="50000"/>
                      </a:schemeClr>
                    </a:solidFill>
                  </a:rPr>
                  <a:t> </a:t>
                </a:r>
                <a:endParaRPr lang="LID4096" sz="16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8846D9D-025C-5DDC-F464-43E8259B2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6" y="6439368"/>
                <a:ext cx="6054904" cy="338554"/>
              </a:xfrm>
              <a:prstGeom prst="rect">
                <a:avLst/>
              </a:prstGeom>
              <a:blipFill>
                <a:blip r:embed="rId5"/>
                <a:stretch>
                  <a:fillRect l="-604" t="-5357" b="-2142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3B5A219-D416-D026-CF3F-47A519C504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" r="1459"/>
          <a:stretch/>
        </p:blipFill>
        <p:spPr>
          <a:xfrm>
            <a:off x="765424" y="3211431"/>
            <a:ext cx="4201489" cy="324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81AEAD-3747-BB1A-A46A-23C5E679B8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9466" y="3111913"/>
            <a:ext cx="4617110" cy="346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92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A13F0-5697-166B-6496-F53721A0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4597DB-C2F7-2167-FA5E-7838DEDAE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0828" y="1027906"/>
            <a:ext cx="4311651" cy="32337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C7D345-8BA8-71D2-E315-11BE99F26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04" y="901700"/>
            <a:ext cx="464820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49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C7408E-B1A6-EBE5-EEC5-1D5D928EA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11" y="1368174"/>
            <a:ext cx="5677289" cy="38283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9DC1-66EE-B5DC-710D-F1896E671F14}"/>
              </a:ext>
            </a:extLst>
          </p:cNvPr>
          <p:cNvSpPr txBox="1"/>
          <p:nvPr/>
        </p:nvSpPr>
        <p:spPr>
          <a:xfrm>
            <a:off x="41871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4705EA-467E-CCFB-85BD-13A3C814EA93}"/>
              </a:ext>
            </a:extLst>
          </p:cNvPr>
          <p:cNvSpPr txBox="1"/>
          <p:nvPr/>
        </p:nvSpPr>
        <p:spPr>
          <a:xfrm>
            <a:off x="6288230" y="884702"/>
            <a:ext cx="2725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1000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612189-DAEA-DE98-AC6C-CD4AA6831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30" y="1368173"/>
            <a:ext cx="5677289" cy="382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82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1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de-DE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Thesis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Introductory Chapter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Concepts Chapter: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Calibration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True Expected Calibration Error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ECE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alternative Metrics</a:t>
            </a:r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A50F8338-147A-996D-7E6D-677456A67E65}"/>
              </a:ext>
            </a:extLst>
          </p:cNvPr>
          <p:cNvGrpSpPr/>
          <p:nvPr/>
        </p:nvGrpSpPr>
        <p:grpSpPr>
          <a:xfrm>
            <a:off x="142566" y="2144990"/>
            <a:ext cx="11001109" cy="4518768"/>
            <a:chOff x="-57150" y="1825625"/>
            <a:chExt cx="11630026" cy="4737566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B3ADC89-75E2-4046-73E0-9F6C10738921}"/>
                </a:ext>
              </a:extLst>
            </p:cNvPr>
            <p:cNvSpPr txBox="1"/>
            <p:nvPr/>
          </p:nvSpPr>
          <p:spPr>
            <a:xfrm>
              <a:off x="-57150" y="6240511"/>
              <a:ext cx="6381750" cy="322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94360">
                <a:spcAft>
                  <a:spcPts val="600"/>
                </a:spcAft>
              </a:pPr>
              <a:r>
                <a:rPr lang="de-DE" sz="1400" kern="1200" dirty="0">
                  <a:solidFill>
                    <a:schemeClr val="tx1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hlinkClick r:id="rId2"/>
                </a:rPr>
                <a:t>https://www.overleaf.com/read/hzhhzvtfkmkz#ca9a3b</a:t>
              </a:r>
              <a:endParaRPr lang="de-DE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2E856829-E33D-127A-E251-399EBAC0A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16" r="7375" b="8448"/>
            <a:stretch/>
          </p:blipFill>
          <p:spPr>
            <a:xfrm>
              <a:off x="6324600" y="1825625"/>
              <a:ext cx="5248276" cy="28606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34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574D24-6863-3F5F-494B-BF8E12FC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979" y="1973585"/>
            <a:ext cx="4639352" cy="34666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8B2AC7-6EB9-3E47-E095-0B20D6666EB4}"/>
              </a:ext>
            </a:extLst>
          </p:cNvPr>
          <p:cNvSpPr txBox="1"/>
          <p:nvPr/>
        </p:nvSpPr>
        <p:spPr>
          <a:xfrm>
            <a:off x="169576" y="395555"/>
            <a:ext cx="5904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sample </a:t>
            </a:r>
            <a:r>
              <a:rPr lang="de-DE" dirty="0" err="1"/>
              <a:t>size</a:t>
            </a:r>
            <a:r>
              <a:rPr lang="de-DE" dirty="0"/>
              <a:t>: 40000;	 </a:t>
            </a:r>
            <a:r>
              <a:rPr lang="de-DE" dirty="0" err="1"/>
              <a:t>noise</a:t>
            </a:r>
            <a:r>
              <a:rPr lang="de-DE" dirty="0"/>
              <a:t>: </a:t>
            </a:r>
            <a:r>
              <a:rPr lang="de-DE" dirty="0" err="1"/>
              <a:t>gaussian</a:t>
            </a:r>
            <a:r>
              <a:rPr lang="de-DE" dirty="0"/>
              <a:t>;</a:t>
            </a:r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95A839-D3C1-1142-5C49-57BC37C9E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76" y="3928688"/>
            <a:ext cx="3420515" cy="27448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169E39-F1A2-E342-EBEF-1951CE15F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750" y="3928688"/>
            <a:ext cx="3420515" cy="27448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B36E99-3EFD-57F3-3015-16FCC5008E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69" y="1087404"/>
            <a:ext cx="3414334" cy="2744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B9F0A7-0B9F-DB15-E603-0254549603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8752" y="1087969"/>
            <a:ext cx="3420513" cy="2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973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82248" cy="5583542"/>
            <a:chOff x="654244" y="411957"/>
            <a:chExt cx="10882248" cy="558354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82248" cy="5583542"/>
              <a:chOff x="654244" y="411957"/>
              <a:chExt cx="10882248" cy="558354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09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6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0619" y="3186095"/>
                <a:ext cx="3745873" cy="280940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022125" y="3839691"/>
              <a:ext cx="3938498" cy="1513361"/>
              <a:chOff x="3665077" y="3944265"/>
              <a:chExt cx="4274465" cy="1774169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65077" y="3944267"/>
                <a:ext cx="2189938" cy="177416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749603" y="3944265"/>
                <a:ext cx="2189939" cy="1774168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Sine (Phase Shift)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71591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1D7AD2F5-7966-2AFD-1610-2CD8D0DFE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Why is TCE so high?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8E8463-94E6-7B48-00B3-E07C9AB41777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7" name="Title 6">
              <a:extLst>
                <a:ext uri="{FF2B5EF4-FFF2-40B4-BE49-F238E27FC236}">
                  <a16:creationId xmlns:a16="http://schemas.microsoft.com/office/drawing/2014/main" id="{2632CD18-AEC2-3429-95FF-51D1CA46C302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5BC574A-7CFD-3C4E-29F4-5B8C215544B7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F06B77-5DD4-F8A8-D35B-0FB20EFBC333}"/>
              </a:ext>
            </a:extLst>
          </p:cNvPr>
          <p:cNvGrpSpPr/>
          <p:nvPr/>
        </p:nvGrpSpPr>
        <p:grpSpPr>
          <a:xfrm>
            <a:off x="838200" y="2010714"/>
            <a:ext cx="3957700" cy="4197689"/>
            <a:chOff x="703993" y="1871156"/>
            <a:chExt cx="3957700" cy="41976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DBD95D-A66A-D4CF-0425-78C2274FE3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0726"/>
            <a:stretch/>
          </p:blipFill>
          <p:spPr>
            <a:xfrm>
              <a:off x="703993" y="4668475"/>
              <a:ext cx="3858163" cy="140037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88D826-CB57-5B3A-F0DA-8E0D72224F50}"/>
                </a:ext>
              </a:extLst>
            </p:cNvPr>
            <p:cNvSpPr txBox="1"/>
            <p:nvPr/>
          </p:nvSpPr>
          <p:spPr>
            <a:xfrm>
              <a:off x="703993" y="1871156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CFE4C81-8511-2C5E-50A4-7C2A90781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5424" y="2172576"/>
              <a:ext cx="3896269" cy="89547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DC01A6-CCB4-0D80-530C-A73759E13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3993" y="3089765"/>
              <a:ext cx="3867690" cy="140037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5C1342-E851-E598-C55D-4CA5D4AEC8E5}"/>
              </a:ext>
            </a:extLst>
          </p:cNvPr>
          <p:cNvGrpSpPr/>
          <p:nvPr/>
        </p:nvGrpSpPr>
        <p:grpSpPr>
          <a:xfrm>
            <a:off x="5695682" y="2010714"/>
            <a:ext cx="3858163" cy="3308571"/>
            <a:chOff x="5962382" y="2760274"/>
            <a:chExt cx="3858163" cy="330857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37CDC71-3D9D-1470-E6C2-64C4BFD12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31"/>
            <a:stretch/>
          </p:blipFill>
          <p:spPr>
            <a:xfrm>
              <a:off x="6000480" y="4020684"/>
              <a:ext cx="3820065" cy="2048161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C18AF1C-E646-76FE-8334-6E24BE5C9E49}"/>
                </a:ext>
              </a:extLst>
            </p:cNvPr>
            <p:cNvSpPr txBox="1"/>
            <p:nvPr/>
          </p:nvSpPr>
          <p:spPr>
            <a:xfrm>
              <a:off x="5962382" y="2760274"/>
              <a:ext cx="3457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Excerpt from Original Paper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8032B03-2D16-EB27-3917-7152F8494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60372"/>
            <a:stretch/>
          </p:blipFill>
          <p:spPr>
            <a:xfrm>
              <a:off x="5962382" y="3068051"/>
              <a:ext cx="3858163" cy="9362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5841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3034EED-749A-BF04-0E40-C24F78C5ECB6}"/>
              </a:ext>
            </a:extLst>
          </p:cNvPr>
          <p:cNvGrpSpPr/>
          <p:nvPr/>
        </p:nvGrpSpPr>
        <p:grpSpPr>
          <a:xfrm>
            <a:off x="336518" y="1566364"/>
            <a:ext cx="5677289" cy="4226014"/>
            <a:chOff x="331381" y="1884862"/>
            <a:chExt cx="5677289" cy="4226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C7408E-B1A6-EBE5-EEC5-1D5D928EA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381" y="2282575"/>
              <a:ext cx="5677289" cy="3828301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A4C9DC1-66EE-B5DC-710D-F1896E671F14}"/>
                </a:ext>
              </a:extLst>
            </p:cNvPr>
            <p:cNvSpPr txBox="1"/>
            <p:nvPr/>
          </p:nvSpPr>
          <p:spPr>
            <a:xfrm>
              <a:off x="331381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CBF3927-A305-2E61-BF91-1F4F52D6C942}"/>
              </a:ext>
            </a:extLst>
          </p:cNvPr>
          <p:cNvGrpSpPr/>
          <p:nvPr/>
        </p:nvGrpSpPr>
        <p:grpSpPr>
          <a:xfrm>
            <a:off x="6206037" y="1566364"/>
            <a:ext cx="5677289" cy="4226013"/>
            <a:chOff x="6200900" y="1884862"/>
            <a:chExt cx="5677289" cy="42260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4705EA-467E-CCFB-85BD-13A3C814EA93}"/>
                </a:ext>
              </a:extLst>
            </p:cNvPr>
            <p:cNvSpPr txBox="1"/>
            <p:nvPr/>
          </p:nvSpPr>
          <p:spPr>
            <a:xfrm>
              <a:off x="6200900" y="1884862"/>
              <a:ext cx="27251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Sample </a:t>
              </a:r>
              <a:r>
                <a:rPr lang="de-DE" sz="1600" dirty="0" err="1">
                  <a:solidFill>
                    <a:schemeClr val="bg1">
                      <a:lumMod val="50000"/>
                    </a:schemeClr>
                  </a:solidFill>
                </a:rPr>
                <a:t>size</a:t>
              </a:r>
              <a:r>
                <a:rPr lang="de-DE" sz="1600" dirty="0">
                  <a:solidFill>
                    <a:schemeClr val="bg1">
                      <a:lumMod val="50000"/>
                    </a:schemeClr>
                  </a:solidFill>
                </a:rPr>
                <a:t>: 1000</a:t>
              </a:r>
              <a:endParaRPr lang="LID4096" sz="16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612189-DAEA-DE98-AC6C-CD4AA6831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00900" y="2282574"/>
              <a:ext cx="5677289" cy="3828301"/>
            </a:xfrm>
            <a:prstGeom prst="rect">
              <a:avLst/>
            </a:prstGeom>
          </p:spPr>
        </p:pic>
      </p:grpSp>
      <p:sp>
        <p:nvSpPr>
          <p:cNvPr id="2" name="Title 6">
            <a:extLst>
              <a:ext uri="{FF2B5EF4-FFF2-40B4-BE49-F238E27FC236}">
                <a16:creationId xmlns:a16="http://schemas.microsoft.com/office/drawing/2014/main" id="{01C426F9-B269-BF3A-ED7B-A7E3B11FE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904912" cy="730054"/>
          </a:xfrm>
        </p:spPr>
        <p:txBody>
          <a:bodyPr>
            <a:normAutofit/>
          </a:bodyPr>
          <a:lstStyle/>
          <a:p>
            <a:r>
              <a:rPr lang="en-GB" sz="3200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 – Reduced Sample Size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73065F-F334-82AC-7A95-E31A69F3644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3131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Noise Increase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Add</a:t>
                </a:r>
                <a:r>
                  <a:rPr lang="en-GB" dirty="0"/>
                  <a:t> modified gaussian noise:</a:t>
                </a:r>
                <a:r>
                  <a:rPr lang="de-DE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𝑠𝑡𝑒𝑝</m:t>
                        </m:r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Clip </a:t>
                </a:r>
                <a:r>
                  <a:rPr lang="en-GB" dirty="0"/>
                  <a:t>to range [0,1]</a:t>
                </a:r>
                <a:endParaRPr lang="en-GB" b="1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03498"/>
              </a:xfrm>
              <a:prstGeom prst="rect">
                <a:avLst/>
              </a:prstGeom>
              <a:blipFill>
                <a:blip r:embed="rId3"/>
                <a:stretch>
                  <a:fillRect l="-460" b="-6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" b="904"/>
          <a:stretch/>
        </p:blipFill>
        <p:spPr>
          <a:xfrm>
            <a:off x="765424" y="3160556"/>
            <a:ext cx="4606368" cy="33797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476186" y="4040560"/>
            <a:ext cx="1188754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7" b="2658"/>
          <a:stretch/>
        </p:blipFill>
        <p:spPr>
          <a:xfrm>
            <a:off x="6769335" y="2912724"/>
            <a:ext cx="4980877" cy="3627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37731" y="6519446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665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785070" y="1138160"/>
            <a:ext cx="10408805" cy="5530667"/>
            <a:chOff x="776202" y="411958"/>
            <a:chExt cx="10408805" cy="55306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776202" y="411958"/>
              <a:ext cx="10408805" cy="5530667"/>
              <a:chOff x="776202" y="411958"/>
              <a:chExt cx="10408805" cy="553066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6202" y="411958"/>
                <a:ext cx="3415189" cy="267714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352072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48880" y="411959"/>
                <a:ext cx="3336127" cy="2677139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3267" y="3209843"/>
                <a:ext cx="3405466" cy="273278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924214" y="3211983"/>
                <a:ext cx="3260793" cy="261668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4251317" y="3821728"/>
              <a:ext cx="3610313" cy="1405114"/>
              <a:chOff x="3913821" y="3923205"/>
              <a:chExt cx="3918287" cy="164726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913821" y="3923206"/>
                <a:ext cx="1900353" cy="1647267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931755" y="3923205"/>
                <a:ext cx="1900353" cy="1647267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Noise Increase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745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1" r="33209" b="53998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134" t="52869" r="33209" b="1130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Random Forest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/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0, 0.07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[0,1]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9A36E7-8B15-4B08-9FC7-301DA9C1A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1940240"/>
                <a:ext cx="5542208" cy="1016625"/>
              </a:xfrm>
              <a:prstGeom prst="rect">
                <a:avLst/>
              </a:prstGeom>
              <a:blipFill>
                <a:blip r:embed="rId5"/>
                <a:stretch>
                  <a:fillRect l="-440" b="-658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0, 0.06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0.05</m:t>
                            </m:r>
                          </m:e>
                        </m:d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1.05</m:t>
                            </m:r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6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/>
                  <a:t>clip</a:t>
                </a:r>
                <a:r>
                  <a:rPr lang="en-GB" sz="1600" b="1" dirty="0"/>
                  <a:t> </a:t>
                </a:r>
                <a:r>
                  <a:rPr lang="en-GB" sz="1600" dirty="0"/>
                  <a:t>to range [0,1.25]</a:t>
                </a:r>
                <a:br>
                  <a:rPr lang="en-GB" sz="1600" dirty="0"/>
                </a:br>
                <a:r>
                  <a:rPr lang="en-GB" sz="1600" dirty="0"/>
                  <a:t>multiply by 0.8</a:t>
                </a:r>
                <a:endParaRPr lang="en-GB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219" y="4300489"/>
                <a:ext cx="5542208" cy="1509067"/>
              </a:xfrm>
              <a:prstGeom prst="rect">
                <a:avLst/>
              </a:prstGeom>
              <a:blipFill>
                <a:blip r:embed="rId6"/>
                <a:stretch>
                  <a:fillRect l="-440" b="-403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0450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9" r="839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066"/>
              <a:ext cx="3721786" cy="287538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10" cy="2299355"/>
            <a:chOff x="613534" y="3526970"/>
            <a:chExt cx="7745651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8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89" b="1689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Support Vector Machine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0, 0.04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371034"/>
              </a:xfrm>
              <a:prstGeom prst="rect">
                <a:avLst/>
              </a:prstGeom>
              <a:blipFill>
                <a:blip r:embed="rId6"/>
                <a:stretch>
                  <a:fillRect l="-220" b="-15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0, 0.02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</m:t>
                            </m:r>
                          </m:sup>
                        </m:sSup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1400">
                                    <a:latin typeface="Cambria Math" panose="02040503050406030204" pitchFamily="18" charset="0"/>
                                  </a:rPr>
                                  <m:t>sin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𝜋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−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1.5</m:t>
                                    </m:r>
                                  </m:e>
                                </m:d>
                              </m:e>
                            </m:func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1.1</m:t>
                        </m:r>
                      </m:sup>
                    </m:sSup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3625" y="1298876"/>
                <a:ext cx="5542208" cy="1508170"/>
              </a:xfrm>
              <a:prstGeom prst="rect">
                <a:avLst/>
              </a:prstGeom>
              <a:blipFill>
                <a:blip r:embed="rId7"/>
                <a:stretch>
                  <a:fillRect l="-220" b="-2024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2626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8684998-782A-5BD0-5F55-954B5CAE5202}"/>
              </a:ext>
            </a:extLst>
          </p:cNvPr>
          <p:cNvGrpSpPr/>
          <p:nvPr/>
        </p:nvGrpSpPr>
        <p:grpSpPr>
          <a:xfrm>
            <a:off x="662208" y="1298876"/>
            <a:ext cx="5969011" cy="2299355"/>
            <a:chOff x="613534" y="159870"/>
            <a:chExt cx="7745650" cy="29297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96B5EE-F651-645A-16CA-F44F07656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" b="817"/>
            <a:stretch/>
          </p:blipFill>
          <p:spPr>
            <a:xfrm>
              <a:off x="613534" y="159870"/>
              <a:ext cx="3999762" cy="292978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DDA12A-F604-E6B3-DAE7-AE9B0F1D7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8" y="187500"/>
              <a:ext cx="3721786" cy="2874518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620A84-FA15-C0DA-99EB-A75F449E6A8A}"/>
              </a:ext>
            </a:extLst>
          </p:cNvPr>
          <p:cNvGrpSpPr/>
          <p:nvPr/>
        </p:nvGrpSpPr>
        <p:grpSpPr>
          <a:xfrm>
            <a:off x="662209" y="3905346"/>
            <a:ext cx="5969008" cy="2299355"/>
            <a:chOff x="613534" y="3526970"/>
            <a:chExt cx="7745649" cy="292978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04CE735-AB73-EF9A-7845-EE76BD8BA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637397" y="3554600"/>
              <a:ext cx="3721786" cy="287451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3CA8F2-4193-4757-6A17-8289E8027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5" b="505"/>
            <a:stretch/>
          </p:blipFill>
          <p:spPr>
            <a:xfrm>
              <a:off x="613534" y="3526970"/>
              <a:ext cx="3999762" cy="2929781"/>
            </a:xfrm>
            <a:prstGeom prst="rect">
              <a:avLst/>
            </a:prstGeom>
          </p:spPr>
        </p:pic>
      </p:grpSp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Logistic Regression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2000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/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0, 0.09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+0.1</m:t>
                            </m:r>
                          </m:e>
                        </m:d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1.1 −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∗10</m:t>
                    </m:r>
                  </m:oMath>
                </a14:m>
                <a:endParaRPr lang="de-DE" sz="1400" b="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←2 ∗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1.1 ∗</m:t>
                            </m:r>
                            <m:sSub>
                              <m:sSub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𝑡𝑟𝑢𝑒</m:t>
                                </m:r>
                              </m:sub>
                            </m:sSub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−0.36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+0.2</m:t>
                    </m:r>
                  </m:oMath>
                </a14:m>
                <a:endParaRPr lang="en-GB" sz="1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∗0.8+0.1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[0,1]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multiply by 0.8</a:t>
                </a:r>
                <a:endParaRPr lang="en-GB" sz="1400" b="1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1DA063-25C6-DD04-A4C3-E96B07784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792" y="3833667"/>
                <a:ext cx="5542208" cy="2193549"/>
              </a:xfrm>
              <a:prstGeom prst="rect">
                <a:avLst/>
              </a:prstGeom>
              <a:blipFill>
                <a:blip r:embed="rId6"/>
                <a:stretch>
                  <a:fillRect l="-220" b="-1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/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𝑛𝑜𝑖𝑠𝑒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𝑛𝑜𝑟𝑚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0, 0.01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𝑎𝑏𝑠</m:t>
                    </m:r>
                    <m:d>
                      <m:d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−0.5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∗4</m:t>
                    </m:r>
                  </m:oMath>
                </a14:m>
                <a:endParaRPr lang="en-GB" sz="1400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𝑛𝑜𝑖𝑠𝑒</m:t>
                    </m:r>
                  </m:oMath>
                </a14:m>
                <a:endParaRPr lang="en-GB" sz="1400" i="1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GB" sz="1400" dirty="0"/>
                  <a:t>clip</a:t>
                </a:r>
                <a:r>
                  <a:rPr lang="en-GB" sz="1400" b="1" dirty="0"/>
                  <a:t> </a:t>
                </a:r>
                <a:r>
                  <a:rPr lang="en-GB" sz="1400" dirty="0"/>
                  <a:t>to range [0,1.25]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AEEB78-FB00-CC45-67F2-E4081D4D0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719" y="1697303"/>
                <a:ext cx="5542208" cy="1327030"/>
              </a:xfrm>
              <a:prstGeom prst="rect">
                <a:avLst/>
              </a:prstGeom>
              <a:blipFill>
                <a:blip r:embed="rId7"/>
                <a:stretch>
                  <a:fillRect l="-110" b="-4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6477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6">
            <a:extLst>
              <a:ext uri="{FF2B5EF4-FFF2-40B4-BE49-F238E27FC236}">
                <a16:creationId xmlns:a16="http://schemas.microsoft.com/office/drawing/2014/main" id="{8B41DFFA-D3D1-6ACE-5391-CFC16551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Case Simulation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 – Neural Network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F498A1-A272-EFFB-E636-22870AC491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C915D1-C5A1-BF58-5F7B-86C23078EF4B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450EAD-72B1-EF2B-7570-9E05933CB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81" y="3244520"/>
            <a:ext cx="4002084" cy="31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96E13B-F59A-69AF-9CC2-5DEDB688F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70" y="3244521"/>
            <a:ext cx="3974388" cy="31504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00D0F9-AB37-0358-8DF0-38E0AC0BB9AC}"/>
              </a:ext>
            </a:extLst>
          </p:cNvPr>
          <p:cNvSpPr txBox="1"/>
          <p:nvPr/>
        </p:nvSpPr>
        <p:spPr>
          <a:xfrm>
            <a:off x="785070" y="1370773"/>
            <a:ext cx="103849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Consolas" panose="020B0609020204030204" pitchFamily="49" charset="0"/>
              </a:rPr>
              <a:t>X_train, X_test, y_train, y_test = 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train_test_split</a:t>
            </a:r>
            <a:r>
              <a:rPr lang="en-GB" sz="1400" dirty="0">
                <a:latin typeface="Consolas" panose="020B0609020204030204" pitchFamily="49" charset="0"/>
              </a:rPr>
              <a:t>(samples, labels, test_size=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.2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br>
              <a:rPr lang="en-GB" sz="1400" dirty="0">
                <a:latin typeface="Consolas" panose="020B0609020204030204" pitchFamily="49" charset="0"/>
              </a:rPr>
            </a:br>
            <a:endParaRPr lang="en-GB" sz="1400" dirty="0">
              <a:latin typeface="Consolas" panose="020B0609020204030204" pitchFamily="49" charset="0"/>
            </a:endParaRPr>
          </a:p>
          <a:p>
            <a:r>
              <a:rPr lang="en-GB" sz="1400" dirty="0">
                <a:latin typeface="Consolas" panose="020B0609020204030204" pitchFamily="49" charset="0"/>
              </a:rPr>
              <a:t>model = tf.keras.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Sequential</a:t>
            </a:r>
            <a:r>
              <a:rPr lang="en-GB" sz="1400" dirty="0">
                <a:latin typeface="Consolas" panose="020B0609020204030204" pitchFamily="49" charset="0"/>
              </a:rPr>
              <a:t>()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(50, activation="tanh"))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model.add(tf.keras.layers.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Dense</a:t>
            </a:r>
            <a:r>
              <a:rPr lang="en-GB" sz="1400" dirty="0">
                <a:latin typeface="Consolas" panose="020B0609020204030204" pitchFamily="49" charset="0"/>
              </a:rPr>
              <a:t>(2,activation="softmax"))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model.compile(optimizer="rmsprop", loss="categorical_crossentropy", metrics=["accuracy"])</a:t>
            </a:r>
          </a:p>
          <a:p>
            <a:r>
              <a:rPr lang="en-GB" sz="1400" dirty="0">
                <a:latin typeface="Consolas" panose="020B0609020204030204" pitchFamily="49" charset="0"/>
              </a:rPr>
              <a:t>model.fit(X_train.reshape(-1, 2), y_train, epochs=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15</a:t>
            </a:r>
            <a:r>
              <a:rPr lang="en-GB" sz="1400" dirty="0">
                <a:latin typeface="Consolas" panose="020B0609020204030204" pitchFamily="49" charset="0"/>
              </a:rPr>
              <a:t>, batch_size=</a:t>
            </a:r>
            <a:r>
              <a:rPr lang="en-GB" sz="1400" dirty="0">
                <a:solidFill>
                  <a:srgbClr val="0070C0"/>
                </a:solidFill>
                <a:latin typeface="Consolas" panose="020B0609020204030204" pitchFamily="49" charset="0"/>
              </a:rPr>
              <a:t>1000</a:t>
            </a:r>
            <a:r>
              <a:rPr lang="en-GB" sz="1400" dirty="0">
                <a:latin typeface="Consolas" panose="020B0609020204030204" pitchFamily="49" charset="0"/>
              </a:rPr>
              <a:t>)</a:t>
            </a:r>
            <a:endParaRPr lang="LID4096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329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7FDA6D-D46D-A3F2-95B4-F9F3FB73B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Base</a:t>
            </a:r>
            <a:endParaRPr lang="de-DE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FE2B04-0292-40E6-AD2A-1265FAF50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Exhaustive Calculation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Qualitative Analysis: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Variance Deviation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Sine (Phase Shift)</a:t>
            </a:r>
          </a:p>
          <a:p>
            <a:pPr>
              <a:buSzPct val="45000"/>
              <a:buFont typeface="Wingdings" panose="05000000000000000000" pitchFamily="2" charset="2"/>
              <a:buChar char="q"/>
            </a:pP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CF80B6B-660F-69B4-0516-C11B150D2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967" y="1546607"/>
            <a:ext cx="4170530" cy="379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879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6C09DB2-D1E5-EF71-12CB-F0F27FFD1B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525241"/>
              </p:ext>
            </p:extLst>
          </p:nvPr>
        </p:nvGraphicFramePr>
        <p:xfrm>
          <a:off x="838450" y="1699028"/>
          <a:ext cx="105156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4810">
                  <a:extLst>
                    <a:ext uri="{9D8B030D-6E8A-4147-A177-3AD203B41FA5}">
                      <a16:colId xmlns:a16="http://schemas.microsoft.com/office/drawing/2014/main" val="4138175203"/>
                    </a:ext>
                  </a:extLst>
                </a:gridCol>
                <a:gridCol w="1088024">
                  <a:extLst>
                    <a:ext uri="{9D8B030D-6E8A-4147-A177-3AD203B41FA5}">
                      <a16:colId xmlns:a16="http://schemas.microsoft.com/office/drawing/2014/main" val="1592952803"/>
                    </a:ext>
                  </a:extLst>
                </a:gridCol>
                <a:gridCol w="1084730">
                  <a:extLst>
                    <a:ext uri="{9D8B030D-6E8A-4147-A177-3AD203B41FA5}">
                      <a16:colId xmlns:a16="http://schemas.microsoft.com/office/drawing/2014/main" val="335775908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939173813"/>
                    </a:ext>
                  </a:extLst>
                </a:gridCol>
                <a:gridCol w="869576">
                  <a:extLst>
                    <a:ext uri="{9D8B030D-6E8A-4147-A177-3AD203B41FA5}">
                      <a16:colId xmlns:a16="http://schemas.microsoft.com/office/drawing/2014/main" val="1797315447"/>
                    </a:ext>
                  </a:extLst>
                </a:gridCol>
                <a:gridCol w="1532965">
                  <a:extLst>
                    <a:ext uri="{9D8B030D-6E8A-4147-A177-3AD203B41FA5}">
                      <a16:colId xmlns:a16="http://schemas.microsoft.com/office/drawing/2014/main" val="441282915"/>
                    </a:ext>
                  </a:extLst>
                </a:gridCol>
                <a:gridCol w="1740571">
                  <a:extLst>
                    <a:ext uri="{9D8B030D-6E8A-4147-A177-3AD203B41FA5}">
                      <a16:colId xmlns:a16="http://schemas.microsoft.com/office/drawing/2014/main" val="1793798052"/>
                    </a:ext>
                  </a:extLst>
                </a:gridCol>
                <a:gridCol w="1509136">
                  <a:extLst>
                    <a:ext uri="{9D8B030D-6E8A-4147-A177-3AD203B41FA5}">
                      <a16:colId xmlns:a16="http://schemas.microsoft.com/office/drawing/2014/main" val="142069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Metrics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Random Forest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SVM 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 2</a:t>
                      </a:r>
                      <a:endParaRPr lang="LID4096" dirty="0"/>
                    </a:p>
                    <a:p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011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0" dirty="0"/>
                        <a:t>True ECE</a:t>
                      </a:r>
                      <a:endParaRPr lang="LID4096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i="1" dirty="0"/>
                        <a:t>0.0485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0.033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0.048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0.0508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0.009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0.1105</a:t>
                      </a:r>
                      <a:endParaRPr lang="LID4096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/>
                        <a:t>0.0514</a:t>
                      </a:r>
                      <a:endParaRPr lang="LID4096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302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0.0259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0.0406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0.0188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0.0246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72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Balance Score (abs.)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0.0176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0.0096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0.0021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0.0224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2220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0.026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0.041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0.019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0.025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b="1" dirty="0"/>
                        <a:t>0.026</a:t>
                      </a:r>
                      <a:endParaRPr lang="LID4096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36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TCE (15, norm.)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0.4013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0.1995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0.577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0.3375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0.2748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0.6975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0.</a:t>
                      </a:r>
                      <a:r>
                        <a:rPr lang="en-DE" dirty="0"/>
                        <a:t>61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2027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KSCE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0.01474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0.0112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0.012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0.0231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0.0053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0.0747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dirty="0"/>
                        <a:t>0.02</a:t>
                      </a:r>
                      <a:r>
                        <a:rPr lang="de-DE" dirty="0"/>
                        <a:t>1</a:t>
                      </a:r>
                      <a:endParaRPr lang="LID4096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155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ACE (15)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0.0251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0.0228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="1" dirty="0"/>
                        <a:t>0.043</a:t>
                      </a:r>
                      <a:endParaRPr lang="LID4096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0.0213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0.0161</a:t>
                      </a:r>
                      <a:endParaRPr lang="LID4096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u="sng" dirty="0"/>
                        <a:t>0.035</a:t>
                      </a:r>
                      <a:endParaRPr lang="LID4096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u="sng" dirty="0"/>
                        <a:t>0.022</a:t>
                      </a:r>
                      <a:endParaRPr lang="LID4096" u="sn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8024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AAAEBA6-AD2A-8A7D-B393-A84510EAB01D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62EFE3-71E9-2560-F904-CE4D074C6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Metric 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Case Simulation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4DAE55-C89E-DD1B-5FF5-DE030F8C6332}"/>
              </a:ext>
            </a:extLst>
          </p:cNvPr>
          <p:cNvSpPr txBox="1"/>
          <p:nvPr/>
        </p:nvSpPr>
        <p:spPr>
          <a:xfrm>
            <a:off x="202459" y="6382947"/>
            <a:ext cx="11302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Italic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True ECE	</a:t>
            </a:r>
            <a:r>
              <a:rPr lang="de-DE" sz="1600" b="1" dirty="0" err="1">
                <a:solidFill>
                  <a:schemeClr val="bg2">
                    <a:lumMod val="50000"/>
                  </a:schemeClr>
                </a:solidFill>
              </a:rPr>
              <a:t>Bold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</a:t>
            </a:r>
            <a:r>
              <a:rPr lang="de-DE" sz="1600" u="sng" dirty="0" err="1">
                <a:solidFill>
                  <a:schemeClr val="bg2">
                    <a:lumMod val="50000"/>
                  </a:schemeClr>
                </a:solidFill>
              </a:rPr>
              <a:t>Underlined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: Second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Closest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True ECE		Sample Size: 4000	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3246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634F97-7191-7621-3723-C817F7769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37" y="1385887"/>
            <a:ext cx="78581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75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Variance Deviation </a:t>
            </a: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(Dynamic Rescaling) with Noise,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rescale and 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add noise </a:t>
                </a:r>
                <a:r>
                  <a:rPr lang="en-GB" dirty="0"/>
                  <a:t>&amp;</a:t>
                </a:r>
                <a:r>
                  <a:rPr lang="en-GB" b="1" dirty="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 Isotonic Regression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325748"/>
              </a:xfrm>
              <a:prstGeom prst="rect">
                <a:avLst/>
              </a:prstGeom>
              <a:blipFill>
                <a:blip r:embed="rId2"/>
                <a:stretch>
                  <a:fillRect l="-341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" b="796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" r="2230"/>
          <a:stretch/>
        </p:blipFill>
        <p:spPr>
          <a:xfrm>
            <a:off x="6775979" y="3059545"/>
            <a:ext cx="4777268" cy="33798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72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8041" y="1083693"/>
            <a:ext cx="10304156" cy="5144533"/>
            <a:chOff x="662976" y="552856"/>
            <a:chExt cx="10304156" cy="514453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62976" y="552856"/>
              <a:ext cx="10304156" cy="5144533"/>
              <a:chOff x="662976" y="552856"/>
              <a:chExt cx="10304156" cy="5144533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7143" y="552856"/>
                <a:ext cx="3150823" cy="248246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43012" y="552858"/>
                <a:ext cx="3150824" cy="248246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552858"/>
                <a:ext cx="3151781" cy="248246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976" y="3211983"/>
                <a:ext cx="3150824" cy="248171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812141" y="3211983"/>
                <a:ext cx="3154991" cy="2485406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3900239" y="3720476"/>
              <a:ext cx="3798412" cy="1464724"/>
              <a:chOff x="3532793" y="3804504"/>
              <a:chExt cx="4122430" cy="171715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532793" y="3804504"/>
                <a:ext cx="2014308" cy="1717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632669" y="3804504"/>
                <a:ext cx="2022554" cy="1717151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Reliability Diagrams </a:t>
            </a:r>
            <a:r>
              <a:rPr lang="en-GB" sz="2000" dirty="0">
                <a:solidFill>
                  <a:schemeClr val="bg1">
                    <a:lumMod val="65000"/>
                  </a:schemeClr>
                </a:solidFill>
              </a:rPr>
              <a:t>– Variance Deviation (Dynamic Rescaling) with Noise and Isotonic Regression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74D19D-B28F-E6D9-35A8-80689EF46AC8}"/>
              </a:ext>
            </a:extLst>
          </p:cNvPr>
          <p:cNvSpPr txBox="1"/>
          <p:nvPr/>
        </p:nvSpPr>
        <p:spPr>
          <a:xfrm>
            <a:off x="41096" y="6439368"/>
            <a:ext cx="6054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random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mean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variance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= 0.05)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14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75AE5-7184-1A14-1F6A-C55864C3E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365" y="1295760"/>
            <a:ext cx="5847922" cy="46034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B4441-D579-2D8F-1D77-DE55C025477F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18ACE0-FB6A-A2B0-E600-1A3203BFF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Grid Search SVM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B4F116-614F-9506-A8B7-0659B985F37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25771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RBF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03A2E9C-569A-8EE3-C08E-875A36C6CBB7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AD2C4FF-7337-42FA-56D1-A5173900D45D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2C3F73-A8AA-4DD0-8E29-46383CBFCBD1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BCDE9C52-DFB8-9B33-4B81-2AC8C028A4CE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0DA9DFC5-A8C3-251C-88FF-22135F45AD04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ECAC9FE0-8928-09D3-1CA6-F36C2C0BC76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C68F0A00-E671-F530-4CA1-0E7B31E4A93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7D1A8F-C50B-ADBF-C31C-68A6728BA250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9116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Linear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C153BB-0240-A206-B0B6-A4E35B9CF347}"/>
              </a:ext>
            </a:extLst>
          </p:cNvPr>
          <p:cNvGrpSpPr/>
          <p:nvPr/>
        </p:nvGrpSpPr>
        <p:grpSpPr>
          <a:xfrm>
            <a:off x="333937" y="1105010"/>
            <a:ext cx="11185974" cy="5333244"/>
            <a:chOff x="333937" y="1105010"/>
            <a:chExt cx="11185974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1" cy="4893616"/>
              <a:chOff x="1341480" y="1501007"/>
              <a:chExt cx="9431181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41480" y="1501007"/>
                <a:ext cx="2973776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1480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0181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70182" y="4053674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98883" y="1501007"/>
                <a:ext cx="2973777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98884" y="4030680"/>
                <a:ext cx="2973777" cy="2340949"/>
              </a:xfrm>
              <a:prstGeom prst="rect">
                <a:avLst/>
              </a:prstGeom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61DD2AD-4A52-5ADE-89EA-D37C6BE18A60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18CDA19C-4978-C957-E5AC-E4DA2EAF7A0C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F8CFC80-4E9D-13FA-6F01-6DE26966681A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EFE2ECB-A01D-DD75-1F70-D57CDD220E99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EF518F8-18E6-74B6-2225-6228752095F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FD508E1-BF11-3CC5-BF7B-113B37C9A07B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569B4-8D33-855A-F00D-C823BF035B63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507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Search: SVM with Sigmoid Kernel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CDF6EF5-F8AC-9098-A250-E3B822CFA975}"/>
              </a:ext>
            </a:extLst>
          </p:cNvPr>
          <p:cNvGrpSpPr/>
          <p:nvPr/>
        </p:nvGrpSpPr>
        <p:grpSpPr>
          <a:xfrm>
            <a:off x="333937" y="1105010"/>
            <a:ext cx="11185973" cy="5333244"/>
            <a:chOff x="333937" y="1105010"/>
            <a:chExt cx="11185973" cy="533324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9DFC0F3-4775-2844-4727-200DB3058C2C}"/>
                </a:ext>
              </a:extLst>
            </p:cNvPr>
            <p:cNvGrpSpPr/>
            <p:nvPr/>
          </p:nvGrpSpPr>
          <p:grpSpPr>
            <a:xfrm>
              <a:off x="2088730" y="1544638"/>
              <a:ext cx="9431180" cy="4893616"/>
              <a:chOff x="1341480" y="1501007"/>
              <a:chExt cx="9431180" cy="489361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EE00831-B703-4928-0AD3-11310F2F7C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1501007"/>
                <a:ext cx="2973775" cy="2340948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CC402CB-74E6-4FD0-81BD-BD1BEFD430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1480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89F3154B-4D07-2E42-BA77-971DB11EB0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1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1EA7AD1-EB2D-453F-1091-C451E9D2D6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570182" y="4053674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F07CD2F-FBCF-EC20-7A65-AD94F1726E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3" y="1501007"/>
                <a:ext cx="2973776" cy="234094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91DCE7B4-C657-9735-CF4E-38A5945ACB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8884" y="4030680"/>
                <a:ext cx="2973776" cy="2340949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50612-D975-FC7B-C041-3E348BA1B275}"/>
                </a:ext>
              </a:extLst>
            </p:cNvPr>
            <p:cNvGrpSpPr/>
            <p:nvPr/>
          </p:nvGrpSpPr>
          <p:grpSpPr>
            <a:xfrm>
              <a:off x="333937" y="1105010"/>
              <a:ext cx="11185971" cy="5332295"/>
              <a:chOff x="333937" y="1105010"/>
              <a:chExt cx="11185971" cy="53322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EF967E-A93F-B639-533A-5C33E5E72274}"/>
                  </a:ext>
                </a:extLst>
              </p:cNvPr>
              <p:cNvSpPr txBox="1"/>
              <p:nvPr/>
            </p:nvSpPr>
            <p:spPr>
              <a:xfrm>
                <a:off x="333937" y="4097305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auto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76A2CC3-1DD3-72F9-BCDF-AC36316373A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78" cy="370446"/>
                <a:chOff x="2093468" y="1105010"/>
                <a:chExt cx="9364820" cy="370446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CF15FFF-F9B0-D72D-B26B-6B98B32EBB4C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0.1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0279C40D-DE72-D4AA-29D0-49B2759EC1A3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9AC625AC-AF2E-2C9A-E3F0-683C4887EA60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69332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r>
                    <a:rPr lang="de-DE" dirty="0"/>
                    <a:t>C: </a:t>
                  </a:r>
                  <a:r>
                    <a:rPr lang="de-DE" dirty="0">
                      <a:solidFill>
                        <a:srgbClr val="0070C0"/>
                      </a:solidFill>
                    </a:rPr>
                    <a:t>10</a:t>
                  </a:r>
                  <a:endParaRPr lang="LID4096" dirty="0">
                    <a:solidFill>
                      <a:srgbClr val="0070C0"/>
                    </a:solidFill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831715-BFB1-966C-DBB0-C50A43821C35}"/>
                  </a:ext>
                </a:extLst>
              </p:cNvPr>
              <p:cNvSpPr txBox="1"/>
              <p:nvPr/>
            </p:nvSpPr>
            <p:spPr>
              <a:xfrm>
                <a:off x="333937" y="1545586"/>
                <a:ext cx="1627330" cy="234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1002">
                <a:schemeClr val="lt2"/>
              </a:fillRef>
              <a:effectRef idx="0">
                <a:scrgbClr r="0" g="0" b="0"/>
              </a:effectRef>
              <a:fontRef idx="major"/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de-DE" dirty="0"/>
                  <a:t>Gamma: </a:t>
                </a:r>
                <a:r>
                  <a:rPr lang="de-DE" dirty="0" err="1">
                    <a:solidFill>
                      <a:srgbClr val="0070C0"/>
                    </a:solidFill>
                  </a:rPr>
                  <a:t>scale</a:t>
                </a:r>
                <a:endParaRPr lang="LID4096" dirty="0">
                  <a:solidFill>
                    <a:srgbClr val="0070C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4685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>
            <a:normAutofit/>
          </a:bodyPr>
          <a:lstStyle/>
          <a:p>
            <a:r>
              <a:rPr lang="en-GB" dirty="0"/>
              <a:t>SVM Interpolation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de-DE" b="1" dirty="0"/>
                  <a:t>Transform </a:t>
                </a:r>
                <a:r>
                  <a:rPr lang="de-DE" dirty="0" err="1"/>
                  <a:t>with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Sigmoid</a:t>
                </a:r>
                <a:r>
                  <a:rPr lang="de-DE" b="1" dirty="0"/>
                  <a:t> </a:t>
                </a:r>
                <a:r>
                  <a:rPr lang="de-DE" dirty="0" err="1"/>
                  <a:t>Function</a:t>
                </a:r>
                <a:r>
                  <a:rPr lang="de-DE" b="1" dirty="0"/>
                  <a:t> </a:t>
                </a:r>
                <a:r>
                  <a:rPr lang="de-DE" dirty="0"/>
                  <a:t>&amp;</a:t>
                </a:r>
                <a:r>
                  <a:rPr lang="de-DE" b="1" dirty="0"/>
                  <a:t> </a:t>
                </a:r>
                <a:r>
                  <a:rPr lang="de-DE" dirty="0" err="1"/>
                  <a:t>add</a:t>
                </a:r>
                <a:r>
                  <a:rPr lang="de-DE" dirty="0"/>
                  <a:t> </a:t>
                </a:r>
                <a:r>
                  <a:rPr lang="de-DE" dirty="0" err="1"/>
                  <a:t>Modified</a:t>
                </a:r>
                <a:r>
                  <a:rPr lang="de-DE" dirty="0"/>
                  <a:t> </a:t>
                </a:r>
                <a:r>
                  <a:rPr lang="de-DE" dirty="0" err="1"/>
                  <a:t>Gaussian</a:t>
                </a:r>
                <a:r>
                  <a:rPr lang="de-DE" b="1" dirty="0"/>
                  <a:t> </a:t>
                </a:r>
                <a:r>
                  <a:rPr lang="de-DE" b="1" dirty="0">
                    <a:solidFill>
                      <a:srgbClr val="0070C0"/>
                    </a:solidFill>
                  </a:rPr>
                  <a:t>Noise</a:t>
                </a:r>
                <a:r>
                  <a:rPr lang="de-DE" b="1" dirty="0"/>
                  <a:t> </a:t>
                </a:r>
                <a:r>
                  <a:rPr lang="en-GB" dirty="0"/>
                  <a:t>to obtain </a:t>
                </a:r>
                <a:r>
                  <a:rPr lang="en-GB" b="1" dirty="0"/>
                  <a:t>Predicted Probabilities</a:t>
                </a:r>
                <a:br>
                  <a:rPr lang="en-GB" b="1" dirty="0"/>
                </a:b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b="0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de-DE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/ (1 +</m:t>
                    </m:r>
                    <m:r>
                      <a:rPr lang="en-GB" b="0" i="1" dirty="0" err="1">
                        <a:latin typeface="Cambria Math" panose="02040503050406030204" pitchFamily="18" charset="0"/>
                      </a:rPr>
                      <m:t>𝑒𝑥𝑝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⁡(− 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𝑠𝑡𝑒𝑝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b="0" i="1" dirty="0">
                        <a:latin typeface="Cambria Math" panose="02040503050406030204" pitchFamily="18" charset="0"/>
                      </a:rPr>
                      <m:t> − 0.5))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2512040" cy="1297471"/>
              </a:xfrm>
              <a:prstGeom prst="rect">
                <a:avLst/>
              </a:prstGeom>
              <a:blipFill>
                <a:blip r:embed="rId2"/>
                <a:stretch>
                  <a:fillRect l="-341" b="-3286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" b="771"/>
          <a:stretch/>
        </p:blipFill>
        <p:spPr>
          <a:xfrm>
            <a:off x="804733" y="3055911"/>
            <a:ext cx="4611289" cy="338709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569946" y="4009828"/>
            <a:ext cx="1052108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" b="361"/>
          <a:stretch/>
        </p:blipFill>
        <p:spPr>
          <a:xfrm>
            <a:off x="6775978" y="3016436"/>
            <a:ext cx="4577822" cy="3409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40000;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noise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modified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gaussian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(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step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=0.015)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40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SVM Interpolation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BEF379D-013C-4BAB-900D-1DDCB508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66" y="3849981"/>
            <a:ext cx="3336129" cy="262619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E658CAA-D14A-4107-7D61-1DCB62EE8B51}"/>
              </a:ext>
            </a:extLst>
          </p:cNvPr>
          <p:cNvGrpSpPr/>
          <p:nvPr/>
        </p:nvGrpSpPr>
        <p:grpSpPr>
          <a:xfrm>
            <a:off x="785070" y="1146723"/>
            <a:ext cx="10430290" cy="5329448"/>
            <a:chOff x="785070" y="1146723"/>
            <a:chExt cx="10430290" cy="53294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BA80616-D8AD-0A9F-6D78-E1FAB0A6F467}"/>
                </a:ext>
              </a:extLst>
            </p:cNvPr>
            <p:cNvGrpSpPr/>
            <p:nvPr/>
          </p:nvGrpSpPr>
          <p:grpSpPr>
            <a:xfrm>
              <a:off x="785070" y="1146723"/>
              <a:ext cx="10430290" cy="5329448"/>
              <a:chOff x="785070" y="1146723"/>
              <a:chExt cx="10430290" cy="532944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DECF87F-5371-5D14-612F-1F97F4C9AA0D}"/>
                  </a:ext>
                </a:extLst>
              </p:cNvPr>
              <p:cNvGrpSpPr/>
              <p:nvPr/>
            </p:nvGrpSpPr>
            <p:grpSpPr>
              <a:xfrm>
                <a:off x="785070" y="1146723"/>
                <a:ext cx="10430290" cy="2643103"/>
                <a:chOff x="785070" y="1146723"/>
                <a:chExt cx="10430290" cy="2643103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3E83788B-669B-68C0-F699-7C75726F8184}"/>
                    </a:ext>
                  </a:extLst>
                </p:cNvPr>
                <p:cNvGrpSpPr/>
                <p:nvPr/>
              </p:nvGrpSpPr>
              <p:grpSpPr>
                <a:xfrm>
                  <a:off x="785070" y="1146723"/>
                  <a:ext cx="10430290" cy="2643103"/>
                  <a:chOff x="776202" y="420521"/>
                  <a:chExt cx="10430290" cy="2643103"/>
                </a:xfrm>
              </p:grpSpPr>
              <p:pic>
                <p:nvPicPr>
                  <p:cNvPr id="5" name="Picture 4">
                    <a:extLst>
                      <a:ext uri="{FF2B5EF4-FFF2-40B4-BE49-F238E27FC236}">
                        <a16:creationId xmlns:a16="http://schemas.microsoft.com/office/drawing/2014/main" id="{2CB26518-FA4B-2D56-DADE-30E24013D6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76202" y="437434"/>
                    <a:ext cx="3336127" cy="2626190"/>
                  </a:xfrm>
                  <a:prstGeom prst="rect">
                    <a:avLst/>
                  </a:prstGeom>
                </p:spPr>
              </p:pic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5ACDD877-B127-1150-DB93-1AFF99A776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4173781" y="1031058"/>
                    <a:ext cx="1784959" cy="1405114"/>
                  </a:xfrm>
                  <a:prstGeom prst="rect">
                    <a:avLst/>
                  </a:prstGeom>
                </p:spPr>
              </p:pic>
              <p:pic>
                <p:nvPicPr>
                  <p:cNvPr id="7" name="Picture 6">
                    <a:extLst>
                      <a:ext uri="{FF2B5EF4-FFF2-40B4-BE49-F238E27FC236}">
                        <a16:creationId xmlns:a16="http://schemas.microsoft.com/office/drawing/2014/main" id="{1F6C2667-1FE7-8A90-0F0D-5A04D9418E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20521"/>
                    <a:ext cx="3336127" cy="262618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050EB464-8176-D622-D7BD-19872E2369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19309" y="1757260"/>
                  <a:ext cx="1784958" cy="1405114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FCC67C2-F588-5ACC-A453-38C05DEE7AE0}"/>
                  </a:ext>
                </a:extLst>
              </p:cNvPr>
              <p:cNvGrpSpPr/>
              <p:nvPr/>
            </p:nvGrpSpPr>
            <p:grpSpPr>
              <a:xfrm>
                <a:off x="4183676" y="3849981"/>
                <a:ext cx="7031684" cy="2626190"/>
                <a:chOff x="4183676" y="1129811"/>
                <a:chExt cx="7031684" cy="2626190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76B5BF92-BD95-E19D-EC00-9E77AB47229C}"/>
                    </a:ext>
                  </a:extLst>
                </p:cNvPr>
                <p:cNvGrpSpPr/>
                <p:nvPr/>
              </p:nvGrpSpPr>
              <p:grpSpPr>
                <a:xfrm>
                  <a:off x="5821403" y="1129811"/>
                  <a:ext cx="5393957" cy="2626190"/>
                  <a:chOff x="5812535" y="403609"/>
                  <a:chExt cx="5393957" cy="2626190"/>
                </a:xfrm>
              </p:grpSpPr>
              <p:pic>
                <p:nvPicPr>
                  <p:cNvPr id="27" name="Picture 26">
                    <a:extLst>
                      <a:ext uri="{FF2B5EF4-FFF2-40B4-BE49-F238E27FC236}">
                        <a16:creationId xmlns:a16="http://schemas.microsoft.com/office/drawing/2014/main" id="{8F6858B9-5C96-FE26-8ECA-B14E12B2A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5812535" y="854972"/>
                    <a:ext cx="1982864" cy="1560905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>
                    <a:extLst>
                      <a:ext uri="{FF2B5EF4-FFF2-40B4-BE49-F238E27FC236}">
                        <a16:creationId xmlns:a16="http://schemas.microsoft.com/office/drawing/2014/main" id="{B2B1C582-8776-7443-3A6D-100D0D635D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7870365" y="403609"/>
                    <a:ext cx="3336127" cy="262619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511DA2E4-8AB6-9212-0A65-CCEA066D41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183676" y="2413289"/>
                  <a:ext cx="1564812" cy="1231816"/>
                </a:xfrm>
                <a:prstGeom prst="rect">
                  <a:avLst/>
                </a:prstGeom>
              </p:spPr>
            </p:pic>
          </p:grpSp>
        </p:grp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63024CB8-2F69-DB98-6496-B1A0DC1407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182649" y="3849981"/>
              <a:ext cx="1564814" cy="12318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923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A25BF5C-2856-A931-9633-F0C303C9E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649" y="2005013"/>
            <a:ext cx="3797299" cy="284797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06860FC2-7786-B65A-D996-83A1B6FCD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50" y="2005013"/>
            <a:ext cx="3797299" cy="284797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C5F9859-D61E-6726-812D-215CABB75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51" y="2005013"/>
            <a:ext cx="3797299" cy="2847974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EBC7792E-B5CA-5CC9-F011-701855BA1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84175"/>
            <a:ext cx="10515600" cy="1325563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Exemplary Plots of Qualitative Analysis</a:t>
            </a:r>
            <a:endParaRPr lang="de-DE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8D609E3-EB52-E835-7BAA-DEF56979BC99}"/>
              </a:ext>
            </a:extLst>
          </p:cNvPr>
          <p:cNvSpPr txBox="1"/>
          <p:nvPr/>
        </p:nvSpPr>
        <p:spPr>
          <a:xfrm>
            <a:off x="838199" y="5148262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Varying percentage of incorrect predictions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E6648CD-BE0F-7729-713E-B079CD5B0837}"/>
              </a:ext>
            </a:extLst>
          </p:cNvPr>
          <p:cNvSpPr txBox="1"/>
          <p:nvPr/>
        </p:nvSpPr>
        <p:spPr>
          <a:xfrm>
            <a:off x="8216898" y="5148261"/>
            <a:ext cx="335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Investigating symmetry when varying percentage of prediction deviation from 50% initial probability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93677C09-27EC-FE9F-3685-43A1EC1F7A9B}"/>
              </a:ext>
            </a:extLst>
          </p:cNvPr>
          <p:cNvSpPr txBox="1"/>
          <p:nvPr/>
        </p:nvSpPr>
        <p:spPr>
          <a:xfrm>
            <a:off x="4641849" y="514826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arying percentage of prediction deviation</a:t>
            </a:r>
          </a:p>
        </p:txBody>
      </p:sp>
    </p:spTree>
    <p:extLst>
      <p:ext uri="{BB962C8B-B14F-4D97-AF65-F5344CB8AC3E}">
        <p14:creationId xmlns:p14="http://schemas.microsoft.com/office/powerpoint/2010/main" val="755482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Sample Size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all subsample </a:t>
            </a:r>
            <a:r>
              <a:rPr lang="de-DE" dirty="0" err="1"/>
              <a:t>sizes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84454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91136393-D888-D0A7-283B-5AC0A1D9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593" y="1555852"/>
            <a:ext cx="6476062" cy="5180850"/>
          </a:xfr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DECF5BA6-D78E-E89C-5054-B5C1AB5DA5B6}"/>
              </a:ext>
            </a:extLst>
          </p:cNvPr>
          <p:cNvSpPr txBox="1">
            <a:spLocks/>
          </p:cNvSpPr>
          <p:nvPr/>
        </p:nvSpPr>
        <p:spPr>
          <a:xfrm>
            <a:off x="838200" y="960634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The Gummy Worm Dataset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8D4F6DA-3981-2FDE-ED88-34A9241E1B98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8" name="Title 6">
              <a:extLst>
                <a:ext uri="{FF2B5EF4-FFF2-40B4-BE49-F238E27FC236}">
                  <a16:creationId xmlns:a16="http://schemas.microsoft.com/office/drawing/2014/main" id="{E1A03872-43C7-C36D-EC69-E87C4F35A7F4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BD2003-3DC1-EDA3-1155-ECE5D5F04573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</p:spTree>
    <p:extLst>
      <p:ext uri="{BB962C8B-B14F-4D97-AF65-F5344CB8AC3E}">
        <p14:creationId xmlns:p14="http://schemas.microsoft.com/office/powerpoint/2010/main" val="23602710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8400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F81141-6EEE-7B40-0F47-BE840757A60F}"/>
              </a:ext>
            </a:extLst>
          </p:cNvPr>
          <p:cNvGrpSpPr/>
          <p:nvPr/>
        </p:nvGrpSpPr>
        <p:grpSpPr>
          <a:xfrm>
            <a:off x="838449" y="1245913"/>
            <a:ext cx="9144587" cy="5119718"/>
            <a:chOff x="2088728" y="1105010"/>
            <a:chExt cx="8708226" cy="481849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1967CFB-0851-DAB5-9B0E-B07863313EB4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818494"/>
              <a:chOff x="2088728" y="1105010"/>
              <a:chExt cx="9431182" cy="5277933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5404DAC-E3B1-B9BE-7B46-9EEBEC740776}"/>
                  </a:ext>
                </a:extLst>
              </p:cNvPr>
              <p:cNvGrpSpPr/>
              <p:nvPr/>
            </p:nvGrpSpPr>
            <p:grpSpPr>
              <a:xfrm>
                <a:off x="2088728" y="1486005"/>
                <a:ext cx="9431182" cy="4896938"/>
                <a:chOff x="1341478" y="1442374"/>
                <a:chExt cx="9431182" cy="4896940"/>
              </a:xfrm>
            </p:grpSpPr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B275CD86-4673-2C86-DEE8-FA9F717C3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375"/>
                  <a:ext cx="2973774" cy="2230331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D2655598-411D-214D-A2F7-C32D0DA4E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80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2751F9C-1E0C-1AD9-8D8C-E9F1626E8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8C2E168-E856-B433-FEF9-ECAAEB26EC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82" y="4108982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4A086C1-4C6B-112F-4F7E-A018DF2964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374"/>
                  <a:ext cx="2973776" cy="2230332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59E5826-2CA2-883C-5410-BBDCBDF600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4" y="4085988"/>
                  <a:ext cx="2973776" cy="2230332"/>
                </a:xfrm>
                <a:prstGeom prst="rect">
                  <a:avLst/>
                </a:prstGeom>
              </p:spPr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7E70261-84F7-DD8C-6AE8-AB5C556A20B1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38238"/>
                <a:chOff x="2093468" y="1105010"/>
                <a:chExt cx="9364820" cy="338238"/>
              </a:xfrm>
            </p:grpSpPr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0DCFFAB-7EBD-C2DB-CC63-02A6A7267873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37123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F5C3620D-183E-91D9-9F48-360055D66182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0813E47-5527-7FC3-BDD3-83708BF35199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37124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F07FBC4-BBEB-7A90-B08C-C0B453220CD8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CD12054-40E8-522D-E044-35FB4DCC6D2A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70B3522-C050-4D36-3D82-631D61E1E44E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088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4BD6D9FF-170F-2A00-E40D-9D55D7986CB6}"/>
              </a:ext>
            </a:extLst>
          </p:cNvPr>
          <p:cNvSpPr txBox="1"/>
          <p:nvPr/>
        </p:nvSpPr>
        <p:spPr>
          <a:xfrm>
            <a:off x="41096" y="6439368"/>
            <a:ext cx="7969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Seems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highly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depend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good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a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model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??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216687"/>
            <a:chOff x="2088728" y="1105010"/>
            <a:chExt cx="8708226" cy="49097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4909757"/>
              <a:chOff x="2088728" y="1105010"/>
              <a:chExt cx="9431182" cy="537789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486478"/>
                <a:ext cx="9431179" cy="4996430"/>
                <a:chOff x="1341478" y="1442847"/>
                <a:chExt cx="9431179" cy="4996432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442849"/>
                  <a:ext cx="2973774" cy="2229385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70179" y="4209893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144284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1" y="4209893"/>
                  <a:ext cx="2973776" cy="2229386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075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Evaluation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 (SVM Kernel: </a:t>
            </a:r>
            <a:r>
              <a:rPr lang="en-GB" sz="3100" i="1" dirty="0" err="1">
                <a:solidFill>
                  <a:schemeClr val="bg1">
                    <a:lumMod val="65000"/>
                  </a:schemeClr>
                </a:solidFill>
              </a:rPr>
              <a:t>rbf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 instead of </a:t>
            </a:r>
            <a:r>
              <a:rPr lang="en-GB" sz="3100" i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01A585-4C87-65BB-A14F-45AB7E535486}"/>
              </a:ext>
            </a:extLst>
          </p:cNvPr>
          <p:cNvGrpSpPr/>
          <p:nvPr/>
        </p:nvGrpSpPr>
        <p:grpSpPr>
          <a:xfrm>
            <a:off x="838449" y="1245913"/>
            <a:ext cx="9144587" cy="5313213"/>
            <a:chOff x="2088728" y="1105010"/>
            <a:chExt cx="8708226" cy="500060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B55D9B-4A51-B387-3D29-C4927B800988}"/>
                </a:ext>
              </a:extLst>
            </p:cNvPr>
            <p:cNvGrpSpPr/>
            <p:nvPr/>
          </p:nvGrpSpPr>
          <p:grpSpPr>
            <a:xfrm>
              <a:off x="2088728" y="1105010"/>
              <a:ext cx="8708226" cy="5000604"/>
              <a:chOff x="2088728" y="1105010"/>
              <a:chExt cx="9431182" cy="547740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9945C36-561D-7723-AB8B-88DF4E0FFA20}"/>
                  </a:ext>
                </a:extLst>
              </p:cNvPr>
              <p:cNvGrpSpPr/>
              <p:nvPr/>
            </p:nvGrpSpPr>
            <p:grpSpPr>
              <a:xfrm>
                <a:off x="2088728" y="1540768"/>
                <a:ext cx="9427078" cy="5041649"/>
                <a:chOff x="1341478" y="1497137"/>
                <a:chExt cx="9427078" cy="5041651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626A73D7-4C7D-2ACB-1430-FA90016589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1500214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2549C488-7D60-974B-422F-F000D8506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341478" y="4305362"/>
                  <a:ext cx="2969677" cy="2226312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81E388B1-623D-363B-99C0-EF70CB1FB0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8130" y="1497137"/>
                  <a:ext cx="2973776" cy="2229386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3E186E0-303B-A25C-BD0C-B4F2DB1726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564030" y="4302290"/>
                  <a:ext cx="2969677" cy="2226314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866300C-051B-702D-9CC3-0E1629C956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8880" y="1500214"/>
                  <a:ext cx="2969676" cy="2226314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71E46E7-9483-FEE0-E416-BF9A120100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794780" y="4309400"/>
                  <a:ext cx="2973776" cy="2229388"/>
                </a:xfrm>
                <a:prstGeom prst="rect">
                  <a:avLst/>
                </a:prstGeom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22CFDDE-1AA4-FA31-7FAD-D94A596852C4}"/>
                  </a:ext>
                </a:extLst>
              </p:cNvPr>
              <p:cNvGrpSpPr/>
              <p:nvPr/>
            </p:nvGrpSpPr>
            <p:grpSpPr>
              <a:xfrm>
                <a:off x="2088730" y="1105010"/>
                <a:ext cx="9431180" cy="318402"/>
                <a:chOff x="2093468" y="1105010"/>
                <a:chExt cx="9364820" cy="31840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8205679-8A3F-891B-D18C-1E6E1FA1E140}"/>
                    </a:ext>
                  </a:extLst>
                </p:cNvPr>
                <p:cNvSpPr txBox="1"/>
                <p:nvPr/>
              </p:nvSpPr>
              <p:spPr>
                <a:xfrm>
                  <a:off x="2093468" y="1105010"/>
                  <a:ext cx="2952852" cy="31728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BEC8475-CA22-2982-9050-667B613050F8}"/>
                    </a:ext>
                  </a:extLst>
                </p:cNvPr>
                <p:cNvSpPr txBox="1"/>
                <p:nvPr/>
              </p:nvSpPr>
              <p:spPr>
                <a:xfrm>
                  <a:off x="5299452" y="1106124"/>
                  <a:ext cx="2952852" cy="317288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/>
                    <a:t>Samples: 1000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6D1004C0-EDB4-4AAE-616D-6453CEEC6A51}"/>
                    </a:ext>
                  </a:extLst>
                </p:cNvPr>
                <p:cNvSpPr txBox="1"/>
                <p:nvPr/>
              </p:nvSpPr>
              <p:spPr>
                <a:xfrm>
                  <a:off x="8505436" y="1105010"/>
                  <a:ext cx="2952852" cy="31728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1002">
                  <a:schemeClr val="lt2"/>
                </a:fillRef>
                <a:effectRef idx="0">
                  <a:scrgbClr r="0" g="0" b="0"/>
                </a:effectRef>
                <a:fontRef idx="major"/>
              </p:style>
              <p:txBody>
                <a:bodyPr wrap="square" rtlCol="0">
                  <a:spAutoFit/>
                </a:bodyPr>
                <a:lstStyle>
                  <a:defPPr>
                    <a:defRPr lang="LID4096"/>
                  </a:defPPr>
                  <a:lvl1pPr algn="ctr">
                    <a:defRPr>
                      <a:latin typeface="+mj-lt"/>
                      <a:ea typeface="+mj-ea"/>
                      <a:cs typeface="+mj-cs"/>
                    </a:defRPr>
                  </a:lvl1pPr>
                  <a:lvl2pPr>
                    <a:defRPr>
                      <a:latin typeface="+mj-lt"/>
                      <a:ea typeface="+mj-ea"/>
                      <a:cs typeface="+mj-cs"/>
                    </a:defRPr>
                  </a:lvl2pPr>
                  <a:lvl3pPr>
                    <a:defRPr>
                      <a:latin typeface="+mj-lt"/>
                      <a:ea typeface="+mj-ea"/>
                      <a:cs typeface="+mj-cs"/>
                    </a:defRPr>
                  </a:lvl3pPr>
                  <a:lvl4pPr>
                    <a:defRPr>
                      <a:latin typeface="+mj-lt"/>
                      <a:ea typeface="+mj-ea"/>
                      <a:cs typeface="+mj-cs"/>
                    </a:defRPr>
                  </a:lvl4pPr>
                  <a:lvl5pPr>
                    <a:defRPr>
                      <a:latin typeface="+mj-lt"/>
                      <a:ea typeface="+mj-ea"/>
                      <a:cs typeface="+mj-cs"/>
                    </a:defRPr>
                  </a:lvl5pPr>
                  <a:lvl6pPr>
                    <a:defRPr>
                      <a:latin typeface="+mj-lt"/>
                      <a:ea typeface="+mj-ea"/>
                      <a:cs typeface="+mj-cs"/>
                    </a:defRPr>
                  </a:lvl6pPr>
                  <a:lvl7pPr>
                    <a:defRPr>
                      <a:latin typeface="+mj-lt"/>
                      <a:ea typeface="+mj-ea"/>
                      <a:cs typeface="+mj-cs"/>
                    </a:defRPr>
                  </a:lvl7pPr>
                  <a:lvl8pPr>
                    <a:defRPr>
                      <a:latin typeface="+mj-lt"/>
                      <a:ea typeface="+mj-ea"/>
                      <a:cs typeface="+mj-cs"/>
                    </a:defRPr>
                  </a:lvl8pPr>
                  <a:lvl9pPr>
                    <a:defRPr>
                      <a:latin typeface="+mj-lt"/>
                      <a:ea typeface="+mj-ea"/>
                      <a:cs typeface="+mj-cs"/>
                    </a:defRPr>
                  </a:lvl9pPr>
                </a:lstStyle>
                <a:p>
                  <a:pPr algn="ctr"/>
                  <a:r>
                    <a:rPr lang="de-DE" sz="1400" dirty="0"/>
                    <a:t>Samples: 5000</a:t>
                  </a:r>
                  <a:endParaRPr lang="LID4096" sz="1400" dirty="0">
                    <a:solidFill>
                      <a:srgbClr val="0070C0"/>
                    </a:solidFill>
                  </a:endParaRPr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793831-9AB7-07A7-32BD-49F1E006BE1B}"/>
                </a:ext>
              </a:extLst>
            </p:cNvPr>
            <p:cNvSpPr txBox="1"/>
            <p:nvPr/>
          </p:nvSpPr>
          <p:spPr>
            <a:xfrm>
              <a:off x="2088728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10.000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20E248-143B-95EC-0DB9-39AA3F9AF031}"/>
                </a:ext>
              </a:extLst>
            </p:cNvPr>
            <p:cNvSpPr txBox="1"/>
            <p:nvPr/>
          </p:nvSpPr>
          <p:spPr>
            <a:xfrm>
              <a:off x="5069931" y="3602858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Samples: 40.000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4AA62B-482D-D788-A07C-99E3B583884C}"/>
                </a:ext>
              </a:extLst>
            </p:cNvPr>
            <p:cNvSpPr txBox="1"/>
            <p:nvPr/>
          </p:nvSpPr>
          <p:spPr>
            <a:xfrm>
              <a:off x="8051133" y="3601841"/>
              <a:ext cx="2745819" cy="30777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1002">
              <a:schemeClr val="lt2"/>
            </a:fillRef>
            <a:effectRef idx="0">
              <a:scrgbClr r="0" g="0" b="0"/>
            </a:effectRef>
            <a:fontRef idx="major"/>
          </p:style>
          <p:txBody>
            <a:bodyPr wrap="square" rtlCol="0">
              <a:spAutoFit/>
            </a:bodyPr>
            <a:lstStyle>
              <a:defPPr>
                <a:defRPr lang="LID4096"/>
              </a:defPPr>
              <a:lvl1pPr algn="ctr">
                <a:defRPr>
                  <a:latin typeface="+mj-lt"/>
                  <a:ea typeface="+mj-ea"/>
                  <a:cs typeface="+mj-cs"/>
                </a:defRPr>
              </a:lvl1pPr>
              <a:lvl2pPr>
                <a:defRPr>
                  <a:latin typeface="+mj-lt"/>
                  <a:ea typeface="+mj-ea"/>
                  <a:cs typeface="+mj-cs"/>
                </a:defRPr>
              </a:lvl2pPr>
              <a:lvl3pPr>
                <a:defRPr>
                  <a:latin typeface="+mj-lt"/>
                  <a:ea typeface="+mj-ea"/>
                  <a:cs typeface="+mj-cs"/>
                </a:defRPr>
              </a:lvl3pPr>
              <a:lvl4pPr>
                <a:defRPr>
                  <a:latin typeface="+mj-lt"/>
                  <a:ea typeface="+mj-ea"/>
                  <a:cs typeface="+mj-cs"/>
                </a:defRPr>
              </a:lvl4pPr>
              <a:lvl5pPr>
                <a:defRPr>
                  <a:latin typeface="+mj-lt"/>
                  <a:ea typeface="+mj-ea"/>
                  <a:cs typeface="+mj-cs"/>
                </a:defRPr>
              </a:lvl5pPr>
              <a:lvl6pPr>
                <a:defRPr>
                  <a:latin typeface="+mj-lt"/>
                  <a:ea typeface="+mj-ea"/>
                  <a:cs typeface="+mj-cs"/>
                </a:defRPr>
              </a:lvl6pPr>
              <a:lvl7pPr>
                <a:defRPr>
                  <a:latin typeface="+mj-lt"/>
                  <a:ea typeface="+mj-ea"/>
                  <a:cs typeface="+mj-cs"/>
                </a:defRPr>
              </a:lvl7pPr>
              <a:lvl8pPr>
                <a:defRPr>
                  <a:latin typeface="+mj-lt"/>
                  <a:ea typeface="+mj-ea"/>
                  <a:cs typeface="+mj-cs"/>
                </a:defRPr>
              </a:lvl8pPr>
              <a:lvl9pPr>
                <a:defRPr>
                  <a:latin typeface="+mj-lt"/>
                  <a:ea typeface="+mj-ea"/>
                  <a:cs typeface="+mj-cs"/>
                </a:defRPr>
              </a:lvl9pPr>
            </a:lstStyle>
            <a:p>
              <a:pPr algn="ctr"/>
              <a:r>
                <a:rPr lang="de-DE" sz="1400" dirty="0"/>
                <a:t>Samples: 80.000</a:t>
              </a:r>
              <a:endParaRPr lang="LID4096" sz="140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02097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86CE67FC-923D-7126-A06E-FDD5C036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New Idea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</a:t>
            </a:r>
            <a:r>
              <a:rPr lang="en-GB" sz="3100" dirty="0">
                <a:solidFill>
                  <a:schemeClr val="bg1">
                    <a:lumMod val="65000"/>
                  </a:schemeClr>
                </a:solidFill>
              </a:rPr>
              <a:t>Varying Sample Size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3B8878-2570-0BD1-5AB6-237095D5793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FA36E5-593D-9F13-2A7D-73151AC849EF}"/>
              </a:ext>
            </a:extLst>
          </p:cNvPr>
          <p:cNvSpPr txBox="1"/>
          <p:nvPr/>
        </p:nvSpPr>
        <p:spPr>
          <a:xfrm>
            <a:off x="838450" y="3198167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Use </a:t>
            </a:r>
            <a:r>
              <a:rPr lang="de-DE" sz="2400" dirty="0" err="1">
                <a:solidFill>
                  <a:srgbClr val="0070C0"/>
                </a:solidFill>
              </a:rPr>
              <a:t>Grid</a:t>
            </a:r>
            <a:r>
              <a:rPr lang="de-DE" sz="2400" dirty="0">
                <a:solidFill>
                  <a:srgbClr val="0070C0"/>
                </a:solidFill>
              </a:rPr>
              <a:t> Search </a:t>
            </a:r>
            <a:r>
              <a:rPr lang="de-DE" sz="2400" dirty="0" err="1"/>
              <a:t>to</a:t>
            </a:r>
            <a:r>
              <a:rPr lang="de-DE" sz="2400" dirty="0"/>
              <a:t> find </a:t>
            </a:r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optimal Model </a:t>
            </a:r>
            <a:r>
              <a:rPr lang="de-DE" sz="2400" dirty="0" err="1"/>
              <a:t>beforehand</a:t>
            </a:r>
            <a:r>
              <a:rPr lang="de-DE" sz="2400" dirty="0"/>
              <a:t>?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8199A4-8281-4670-5382-44A127A98375}"/>
              </a:ext>
            </a:extLst>
          </p:cNvPr>
          <p:cNvSpPr txBox="1"/>
          <p:nvPr/>
        </p:nvSpPr>
        <p:spPr>
          <a:xfrm>
            <a:off x="838450" y="3837584"/>
            <a:ext cx="8395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Then</a:t>
            </a:r>
            <a:r>
              <a:rPr lang="de-DE" sz="2400" dirty="0"/>
              <a:t> </a:t>
            </a:r>
            <a:r>
              <a:rPr lang="de-DE" sz="2400" dirty="0" err="1"/>
              <a:t>only</a:t>
            </a:r>
            <a:r>
              <a:rPr lang="de-DE" sz="2400" dirty="0"/>
              <a:t> </a:t>
            </a:r>
            <a:r>
              <a:rPr lang="de-DE" sz="2400" dirty="0" err="1"/>
              <a:t>use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good</a:t>
            </a:r>
            <a:r>
              <a:rPr lang="de-DE" sz="2400" dirty="0"/>
              <a:t> Models?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078172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77F86B-4202-A51A-F429-9043E006E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1401835"/>
            <a:ext cx="4269233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E6705-829F-1DCB-0562-7DBD75A49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379" y="1401835"/>
            <a:ext cx="4269233" cy="2561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82BD48-3382-B79F-37A7-7BD2FA061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70" y="4059696"/>
            <a:ext cx="4269233" cy="25615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1D2DE33-8BD8-1BD2-7986-BB82E3842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2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AF9E40-D02C-F42C-CB53-D7D41E3B786F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904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Neural Network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2A89E4-41B9-C9EE-4215-135DFCC56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87859"/>
            <a:ext cx="8499230" cy="509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7123D5-561A-9482-1B17-E4A3A9C317B0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659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LR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86D205-5247-942F-8E58-525A458E17A8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813160-5C99-993D-DEBC-7B4F8926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6385" y="1190692"/>
            <a:ext cx="8499230" cy="509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1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Setup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Samples: </a:t>
                </a:r>
                <a:r>
                  <a:rPr lang="en-GB" dirty="0"/>
                  <a:t>Sampled from Normal Distribution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Conditional Probability</a:t>
                </a:r>
                <a:r>
                  <a:rPr lang="en-GB" dirty="0"/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𝑝𝑑𝑓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)∗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en-GB" dirty="0"/>
                  <a:t> 	and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1 −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(1|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True Labels</a:t>
                </a:r>
                <a:r>
                  <a:rPr lang="en-GB" dirty="0"/>
                  <a:t>: Randomly Picked with Probability equal to Conditional Probability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7562"/>
                <a:ext cx="9286983" cy="1753557"/>
              </a:xfrm>
              <a:prstGeom prst="rect">
                <a:avLst/>
              </a:prstGeom>
              <a:blipFill>
                <a:blip r:embed="rId2"/>
                <a:stretch>
                  <a:fillRect l="-46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C7A931FA-EB90-3354-8943-93B0ACF59B8D}"/>
              </a:ext>
            </a:extLst>
          </p:cNvPr>
          <p:cNvGrpSpPr/>
          <p:nvPr/>
        </p:nvGrpSpPr>
        <p:grpSpPr>
          <a:xfrm>
            <a:off x="838200" y="3158774"/>
            <a:ext cx="10332854" cy="3579913"/>
            <a:chOff x="838200" y="3077751"/>
            <a:chExt cx="10332854" cy="357991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48309A4-4796-CE6F-63D1-CE5438ABF398}"/>
                </a:ext>
              </a:extLst>
            </p:cNvPr>
            <p:cNvGrpSpPr/>
            <p:nvPr/>
          </p:nvGrpSpPr>
          <p:grpSpPr>
            <a:xfrm>
              <a:off x="838200" y="3077751"/>
              <a:ext cx="10332854" cy="3579913"/>
              <a:chOff x="1054813" y="2053465"/>
              <a:chExt cx="10668859" cy="37860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D660FB78-9AEC-B3BC-409E-BE8B31769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4813" y="2178093"/>
                <a:ext cx="4715693" cy="353677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1BE99219-D632-CD69-A499-3F50F0695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5636" y="2053465"/>
                <a:ext cx="5048036" cy="3786027"/>
              </a:xfrm>
              <a:prstGeom prst="rect">
                <a:avLst/>
              </a:prstGeom>
            </p:spPr>
          </p:pic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BDB50AB-6E6E-13A0-DE0B-5919AD233D70}"/>
                  </a:ext>
                </a:extLst>
              </p:cNvPr>
              <p:cNvGrpSpPr/>
              <p:nvPr/>
            </p:nvGrpSpPr>
            <p:grpSpPr>
              <a:xfrm>
                <a:off x="5482115" y="3369803"/>
                <a:ext cx="1520576" cy="765424"/>
                <a:chOff x="5482115" y="3277336"/>
                <a:chExt cx="1520576" cy="765424"/>
              </a:xfrm>
            </p:grpSpPr>
            <p:sp>
              <p:nvSpPr>
                <p:cNvPr id="14" name="Arrow: Right 13">
                  <a:extLst>
                    <a:ext uri="{FF2B5EF4-FFF2-40B4-BE49-F238E27FC236}">
                      <a16:creationId xmlns:a16="http://schemas.microsoft.com/office/drawing/2014/main" id="{C56421A8-FDAF-BF56-791E-1C76ED58D6B7}"/>
                    </a:ext>
                  </a:extLst>
                </p:cNvPr>
                <p:cNvSpPr/>
                <p:nvPr/>
              </p:nvSpPr>
              <p:spPr>
                <a:xfrm>
                  <a:off x="5482115" y="3744811"/>
                  <a:ext cx="1520576" cy="29794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LID4096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de-DE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  <m:rad>
                              <m:radPr>
                                <m:degHide m:val="on"/>
                                <m:ctrlP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rad>
                          </m:oMath>
                        </m:oMathPara>
                      </a14:m>
                      <a:endParaRPr lang="LID4096" dirty="0"/>
                    </a:p>
                  </p:txBody>
                </p:sp>
              </mc:Choice>
              <mc:Fallback xmlns="">
                <p:sp>
                  <p:nvSpPr>
                    <p:cNvPr id="16" name="TextBox 15">
                      <a:extLst>
                        <a:ext uri="{FF2B5EF4-FFF2-40B4-BE49-F238E27FC236}">
                          <a16:creationId xmlns:a16="http://schemas.microsoft.com/office/drawing/2014/main" id="{2F91FB77-D17C-F69D-D0A5-040F5453F45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15504" y="3277336"/>
                      <a:ext cx="1258585" cy="40197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LID4096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0EEA828-FB47-B9CB-A4A4-BBFA669FDF41}"/>
                </a:ext>
              </a:extLst>
            </p:cNvPr>
            <p:cNvSpPr txBox="1"/>
            <p:nvPr/>
          </p:nvSpPr>
          <p:spPr>
            <a:xfrm>
              <a:off x="6570369" y="3159432"/>
              <a:ext cx="431231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>
                  <a:solidFill>
                    <a:schemeClr val="bg2">
                      <a:lumMod val="50000"/>
                    </a:schemeClr>
                  </a:solidFill>
                </a:rPr>
                <a:t>Conditional Probabilities for Class Label 1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/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400" dirty="0">
                      <a:solidFill>
                        <a:schemeClr val="bg2">
                          <a:lumMod val="50000"/>
                        </a:schemeClr>
                      </a:solidFill>
                    </a:rPr>
                    <a:t>Normal Distribution </a:t>
                  </a:r>
                  <a14:m>
                    <m:oMath xmlns:m="http://schemas.openxmlformats.org/officeDocument/2006/math">
                      <m:r>
                        <a:rPr lang="en-GB" sz="1400" b="0" i="1" smtClean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𝑛𝑜𝑟𝑚</m:t>
                      </m:r>
                    </m:oMath>
                  </a14:m>
                  <a:endParaRPr lang="LID4096" sz="1400" dirty="0">
                    <a:solidFill>
                      <a:schemeClr val="bg2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3A7D787-A814-5306-A196-C8CDF2140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040" y="3275111"/>
                  <a:ext cx="2763833" cy="307777"/>
                </a:xfrm>
                <a:prstGeom prst="rect">
                  <a:avLst/>
                </a:prstGeom>
                <a:blipFill>
                  <a:blip r:embed="rId6"/>
                  <a:stretch>
                    <a:fillRect t="-4000" b="-20000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850897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 fontScale="90000"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Random Forest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CF5132-D092-63DA-A9F1-4B4799F912AF}"/>
              </a:ext>
            </a:extLst>
          </p:cNvPr>
          <p:cNvSpPr txBox="1"/>
          <p:nvPr/>
        </p:nvSpPr>
        <p:spPr>
          <a:xfrm>
            <a:off x="3259852" y="3198167"/>
            <a:ext cx="5672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dirty="0" err="1"/>
              <a:t>Loading</a:t>
            </a:r>
            <a:r>
              <a:rPr lang="de-DE" sz="2400" b="1" dirty="0"/>
              <a:t>…</a:t>
            </a:r>
            <a:endParaRPr lang="LID4096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F89AF-7E76-2D4F-52E0-97F6A77FF729}"/>
              </a:ext>
            </a:extLst>
          </p:cNvPr>
          <p:cNvSpPr txBox="1"/>
          <p:nvPr/>
        </p:nvSpPr>
        <p:spPr>
          <a:xfrm>
            <a:off x="41096" y="6439368"/>
            <a:ext cx="7969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Training 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50000,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Replace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True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  <a:p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452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Grid Search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CA1EADD-A884-4BC9-81D2-4CA4FF66CA26}"/>
              </a:ext>
            </a:extLst>
          </p:cNvPr>
          <p:cNvSpPr txBox="1"/>
          <p:nvPr/>
        </p:nvSpPr>
        <p:spPr>
          <a:xfrm>
            <a:off x="838200" y="2010714"/>
            <a:ext cx="10748058" cy="3376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Perform </a:t>
            </a:r>
            <a:r>
              <a:rPr lang="de-DE" b="1" dirty="0" err="1"/>
              <a:t>Grid</a:t>
            </a:r>
            <a:r>
              <a:rPr lang="de-DE" b="1" dirty="0"/>
              <a:t> Search</a:t>
            </a:r>
            <a:endParaRPr lang="de-DE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 err="1"/>
              <a:t>Calculate</a:t>
            </a:r>
            <a:r>
              <a:rPr lang="de-DE" b="1" dirty="0"/>
              <a:t> </a:t>
            </a:r>
            <a:r>
              <a:rPr lang="de-DE" b="1" dirty="0" err="1"/>
              <a:t>Metrics</a:t>
            </a:r>
            <a:endParaRPr lang="de-DE" b="1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Rank</a:t>
            </a:r>
            <a:r>
              <a:rPr lang="de-DE" dirty="0"/>
              <a:t> </a:t>
            </a:r>
            <a:r>
              <a:rPr lang="de-DE" dirty="0" err="1"/>
              <a:t>Estimators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and True ECE</a:t>
            </a:r>
          </a:p>
        </p:txBody>
      </p:sp>
    </p:spTree>
    <p:extLst>
      <p:ext uri="{BB962C8B-B14F-4D97-AF65-F5344CB8AC3E}">
        <p14:creationId xmlns:p14="http://schemas.microsoft.com/office/powerpoint/2010/main" val="20179496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873DF71-06DE-ED3B-A86A-0987B7D4BA16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6" name="Picture 5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8325F6ED-C694-4CEC-D800-E3C3E03B5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10" name="Picture 9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61313F4-F3BD-F08B-0B0D-C45D4BBDB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71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13" name="Picture 12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F1697109-847B-8E82-A154-4DE36234E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14" name="Picture 13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2EEC60C1-6F53-D0FD-F858-E2255A7E2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9593DA6-0074-4551-A1C9-33577E99D96C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12467E-2161-5CE8-A612-24BB92E4A92E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7661575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SVM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" b="157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" b="42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492726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100249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NN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773094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943262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LR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" b="205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23061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Accuracy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" b="288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90068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7536-C373-E810-A5B2-84099C54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959216D6-561C-C6CE-F82C-A95AB5A7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Grid Search – RF – 5 Folds – Sorted by True ECE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EA67D10-0344-A72F-957B-723752D0540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22326C-23FB-C695-2D66-6E729EDDE125}"/>
              </a:ext>
            </a:extLst>
          </p:cNvPr>
          <p:cNvGrpSpPr/>
          <p:nvPr/>
        </p:nvGrpSpPr>
        <p:grpSpPr>
          <a:xfrm>
            <a:off x="1969476" y="1152912"/>
            <a:ext cx="9384574" cy="5399313"/>
            <a:chOff x="1969476" y="1152912"/>
            <a:chExt cx="9384574" cy="53993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DAE26F1-8052-5207-95CC-6EFF098A9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" b="233"/>
            <a:stretch/>
          </p:blipFill>
          <p:spPr>
            <a:xfrm>
              <a:off x="1969477" y="3852569"/>
              <a:ext cx="7380514" cy="269965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263E04-A7FD-C8F4-C871-A345EB71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0" b="260"/>
            <a:stretch/>
          </p:blipFill>
          <p:spPr>
            <a:xfrm>
              <a:off x="1969476" y="1152912"/>
              <a:ext cx="7380515" cy="2699657"/>
            </a:xfrm>
            <a:prstGeom prst="rect">
              <a:avLst/>
            </a:prstGeom>
          </p:spPr>
        </p:pic>
        <p:pic>
          <p:nvPicPr>
            <p:cNvPr id="7" name="Picture 6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8BA3D63-05E1-D6F4-A1A1-E27AF596D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1567543"/>
              <a:ext cx="1788607" cy="1861457"/>
            </a:xfrm>
            <a:prstGeom prst="rect">
              <a:avLst/>
            </a:prstGeom>
          </p:spPr>
        </p:pic>
        <p:pic>
          <p:nvPicPr>
            <p:cNvPr id="9" name="Picture 8" descr="A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E116E1DE-E136-726B-3B02-1A8A97A25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736" t="6433" r="703" b="66837"/>
            <a:stretch/>
          </p:blipFill>
          <p:spPr>
            <a:xfrm>
              <a:off x="9565443" y="4271668"/>
              <a:ext cx="1788607" cy="1861457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6577DDD-997A-A978-9B24-F391D0FD73FA}"/>
              </a:ext>
            </a:extLst>
          </p:cNvPr>
          <p:cNvSpPr txBox="1"/>
          <p:nvPr/>
        </p:nvSpPr>
        <p:spPr>
          <a:xfrm>
            <a:off x="175846" y="2259533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Absolute Values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70E242-7A8B-663E-BBA6-5D3D992C5D7B}"/>
              </a:ext>
            </a:extLst>
          </p:cNvPr>
          <p:cNvSpPr txBox="1"/>
          <p:nvPr/>
        </p:nvSpPr>
        <p:spPr>
          <a:xfrm>
            <a:off x="175845" y="4959190"/>
            <a:ext cx="1793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Relative Values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8100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de-DE" dirty="0"/>
              <a:t>Mean Deviation</a:t>
            </a:r>
            <a:endParaRPr lang="LID4096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Mean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921267"/>
                <a:ext cx="9286983" cy="883383"/>
              </a:xfrm>
              <a:prstGeom prst="rect">
                <a:avLst/>
              </a:prstGeom>
              <a:blipFill>
                <a:blip r:embed="rId2"/>
                <a:stretch>
                  <a:fillRect l="-394" b="-103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4" b="3323"/>
          <a:stretch/>
        </p:blipFill>
        <p:spPr>
          <a:xfrm>
            <a:off x="457200" y="2967853"/>
            <a:ext cx="4925212" cy="348010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1B8ED11-44B8-23E4-1191-942425877BAF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A00AC2-7FBD-D3E3-37A5-CF556751E1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87" y="2900476"/>
            <a:ext cx="4819811" cy="361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42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D6156A-915E-A162-F896-406B3FA8A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6">
            <a:extLst>
              <a:ext uri="{FF2B5EF4-FFF2-40B4-BE49-F238E27FC236}">
                <a16:creationId xmlns:a16="http://schemas.microsoft.com/office/drawing/2014/main" id="{34F4A1E1-347B-CEE3-5019-62069D2E6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Sample Size on SVM – Iterations: 20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C69181-2A60-2C18-0FA4-0110FCE7742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0F585-FF59-DD79-88B1-A2335F29B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1" y="1401835"/>
            <a:ext cx="4269230" cy="25615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AA9687-ABAC-02F6-A977-429450692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1379" y="1401835"/>
            <a:ext cx="4269233" cy="256153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4D898F4-C6F0-1BD3-8D68-C0BA7631C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070" y="4059696"/>
            <a:ext cx="4269233" cy="25615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76287BE-5802-A605-289E-7C4745492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1378" y="4059698"/>
            <a:ext cx="4269233" cy="256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79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C5DDD3-89F5-EE6E-6F59-CBB1FB8D3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27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0B945-5FE5-EB5B-AC21-17AEB2785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C9866-C544-6BBA-F3D0-F67AAD02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True ECE Calculation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(probably erroneous)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D22E64-6CD6-39E7-544C-6BF130952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81922"/>
          </a:xfrm>
        </p:spPr>
        <p:txBody>
          <a:bodyPr/>
          <a:lstStyle/>
          <a:p>
            <a:pPr marL="0" indent="0">
              <a:buNone/>
            </a:pPr>
            <a:r>
              <a:rPr lang="en-GB" sz="2400" i="1" dirty="0"/>
              <a:t>Mean of </a:t>
            </a:r>
            <a:r>
              <a:rPr lang="en-GB" sz="2400" i="1" dirty="0">
                <a:solidFill>
                  <a:schemeClr val="accent1"/>
                </a:solidFill>
              </a:rPr>
              <a:t>absolute distance</a:t>
            </a:r>
            <a:r>
              <a:rPr lang="en-GB" sz="2400" i="1" dirty="0"/>
              <a:t> </a:t>
            </a:r>
            <a:r>
              <a:rPr lang="en-GB" sz="2400" b="1" i="1" dirty="0">
                <a:solidFill>
                  <a:schemeClr val="accent1"/>
                </a:solidFill>
              </a:rPr>
              <a:t>between</a:t>
            </a:r>
            <a:r>
              <a:rPr lang="en-GB" sz="2400" i="1" dirty="0"/>
              <a:t> unique predicted probabilities (for class 1) </a:t>
            </a:r>
            <a:r>
              <a:rPr lang="en-GB" sz="2400" b="1" i="1" dirty="0">
                <a:solidFill>
                  <a:schemeClr val="accent1"/>
                </a:solidFill>
              </a:rPr>
              <a:t>and</a:t>
            </a:r>
            <a:r>
              <a:rPr lang="en-GB" sz="2400" i="1" dirty="0"/>
              <a:t> mean of corresponding true probabilities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554687-2BFF-6281-9A3E-2D54CC3F8284}"/>
              </a:ext>
            </a:extLst>
          </p:cNvPr>
          <p:cNvSpPr txBox="1"/>
          <p:nvPr/>
        </p:nvSpPr>
        <p:spPr>
          <a:xfrm>
            <a:off x="954594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BA31C4-3578-4AED-D568-9FBD27497A0C}"/>
              </a:ext>
            </a:extLst>
          </p:cNvPr>
          <p:cNvSpPr txBox="1"/>
          <p:nvPr/>
        </p:nvSpPr>
        <p:spPr>
          <a:xfrm>
            <a:off x="954594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BB966-077A-F5A5-1A4A-04ED3CB729FE}"/>
              </a:ext>
            </a:extLst>
          </p:cNvPr>
          <p:cNvSpPr txBox="1"/>
          <p:nvPr/>
        </p:nvSpPr>
        <p:spPr>
          <a:xfrm>
            <a:off x="954594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C178B-21EE-F70D-9536-485D96CB83C9}"/>
              </a:ext>
            </a:extLst>
          </p:cNvPr>
          <p:cNvSpPr txBox="1"/>
          <p:nvPr/>
        </p:nvSpPr>
        <p:spPr>
          <a:xfrm>
            <a:off x="954594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0.8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D38117-1A9C-C6C2-9971-822AB4D84939}"/>
              </a:ext>
            </a:extLst>
          </p:cNvPr>
          <p:cNvSpPr txBox="1"/>
          <p:nvPr/>
        </p:nvSpPr>
        <p:spPr>
          <a:xfrm>
            <a:off x="954594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E630E-2F1A-6057-8E88-450ED4EF11AA}"/>
              </a:ext>
            </a:extLst>
          </p:cNvPr>
          <p:cNvSpPr txBox="1"/>
          <p:nvPr/>
        </p:nvSpPr>
        <p:spPr>
          <a:xfrm>
            <a:off x="2639368" y="3205423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5B24D-5F5F-827B-A1ED-638F50589979}"/>
              </a:ext>
            </a:extLst>
          </p:cNvPr>
          <p:cNvSpPr txBox="1"/>
          <p:nvPr/>
        </p:nvSpPr>
        <p:spPr>
          <a:xfrm>
            <a:off x="2639368" y="3721239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0.6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E82494-3D05-CAAD-0780-D2B64AA57E6B}"/>
              </a:ext>
            </a:extLst>
          </p:cNvPr>
          <p:cNvSpPr txBox="1"/>
          <p:nvPr/>
        </p:nvSpPr>
        <p:spPr>
          <a:xfrm>
            <a:off x="2639368" y="4237055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0.55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558B7A-2EE0-CCF2-5E3E-BE378632CA0E}"/>
              </a:ext>
            </a:extLst>
          </p:cNvPr>
          <p:cNvSpPr txBox="1"/>
          <p:nvPr/>
        </p:nvSpPr>
        <p:spPr>
          <a:xfrm>
            <a:off x="2639368" y="4752871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0.5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996DB9-1589-8812-ED43-97242A973F7E}"/>
              </a:ext>
            </a:extLst>
          </p:cNvPr>
          <p:cNvSpPr txBox="1"/>
          <p:nvPr/>
        </p:nvSpPr>
        <p:spPr>
          <a:xfrm>
            <a:off x="2639368" y="5268687"/>
            <a:ext cx="934496" cy="37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0.7</a:t>
            </a:r>
            <a:endParaRPr lang="LID4096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990E0A-55C9-53FA-7CF7-13B413C9429B}"/>
              </a:ext>
            </a:extLst>
          </p:cNvPr>
          <p:cNvSpPr/>
          <p:nvPr/>
        </p:nvSpPr>
        <p:spPr>
          <a:xfrm>
            <a:off x="954593" y="3180301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A4F8F0-5E8C-87FC-5192-8B582FFF0A60}"/>
              </a:ext>
            </a:extLst>
          </p:cNvPr>
          <p:cNvCxnSpPr>
            <a:cxnSpLocks/>
          </p:cNvCxnSpPr>
          <p:nvPr/>
        </p:nvCxnSpPr>
        <p:spPr>
          <a:xfrm flipV="1">
            <a:off x="3873640" y="3205423"/>
            <a:ext cx="1627833" cy="704223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/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0.8 −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0.7+0.6+0.5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229F6E0-443C-2DA7-E0FC-48AFB2415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6719" y="2742392"/>
                <a:ext cx="4582049" cy="7085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4A6BA367-8D53-0682-EBB5-9CAA291CE45C}"/>
              </a:ext>
            </a:extLst>
          </p:cNvPr>
          <p:cNvSpPr/>
          <p:nvPr/>
        </p:nvSpPr>
        <p:spPr>
          <a:xfrm>
            <a:off x="954592" y="3690259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0748D1-055E-19B7-32D3-E6E92F869E04}"/>
              </a:ext>
            </a:extLst>
          </p:cNvPr>
          <p:cNvSpPr/>
          <p:nvPr/>
        </p:nvSpPr>
        <p:spPr>
          <a:xfrm>
            <a:off x="954592" y="4213601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ED98701-28A6-D441-AF30-C8E44EFB0120}"/>
              </a:ext>
            </a:extLst>
          </p:cNvPr>
          <p:cNvSpPr/>
          <p:nvPr/>
        </p:nvSpPr>
        <p:spPr>
          <a:xfrm>
            <a:off x="954592" y="4726914"/>
            <a:ext cx="2667837" cy="42872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3771F9C-366E-E01A-15EC-022151B18C94}"/>
              </a:ext>
            </a:extLst>
          </p:cNvPr>
          <p:cNvSpPr/>
          <p:nvPr/>
        </p:nvSpPr>
        <p:spPr>
          <a:xfrm>
            <a:off x="959617" y="5242730"/>
            <a:ext cx="2667837" cy="428728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86EA66E-CAC1-6D00-7E4B-ECF77035DF6D}"/>
              </a:ext>
            </a:extLst>
          </p:cNvPr>
          <p:cNvCxnSpPr>
            <a:cxnSpLocks/>
          </p:cNvCxnSpPr>
          <p:nvPr/>
        </p:nvCxnSpPr>
        <p:spPr>
          <a:xfrm flipV="1">
            <a:off x="3873640" y="4075535"/>
            <a:ext cx="1627833" cy="395563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/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0.6 −</m:t>
                          </m:r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0.55+0.7</m:t>
                              </m:r>
                            </m:num>
                            <m:den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7584C31-443F-8267-CD45-80A42C0E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317" y="3721239"/>
                <a:ext cx="4582049" cy="7085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/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𝑇𝑟𝑢𝑒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𝐸𝐶𝐸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0.2+0.025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0.1125</m:t>
                      </m:r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9BE4FE4-571A-DAAD-9064-B2257B06B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473" y="4941278"/>
                <a:ext cx="4582049" cy="6347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/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8BF9F10-08DE-8E55-CBEF-D94EE1062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94" y="2690442"/>
                <a:ext cx="934496" cy="369332"/>
              </a:xfrm>
              <a:prstGeom prst="rect">
                <a:avLst/>
              </a:prstGeom>
              <a:blipFill>
                <a:blip r:embed="rId5"/>
                <a:stretch>
                  <a:fillRect t="-6557" b="-655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/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</m:oMath>
                  </m:oMathPara>
                </a14:m>
                <a:endParaRPr lang="LID4096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C0BCBB-CDDF-AAAB-6FAB-62511C662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368" y="2692057"/>
                <a:ext cx="934496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>
            <a:extLst>
              <a:ext uri="{FF2B5EF4-FFF2-40B4-BE49-F238E27FC236}">
                <a16:creationId xmlns:a16="http://schemas.microsoft.com/office/drawing/2014/main" id="{67EA77F5-4027-7B8F-80D7-3846484890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7434" y="6230203"/>
            <a:ext cx="4473439" cy="49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1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8" grpId="0" animBg="1"/>
      <p:bldP spid="29" grpId="0" animBg="1"/>
      <p:bldP spid="30" grpId="0" animBg="1"/>
      <p:bldP spid="31" grpId="0" animBg="1"/>
      <p:bldP spid="34" grpId="0"/>
      <p:bldP spid="3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Balance Score: [-1, 0.5]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(per Definition)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ECE: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ACE: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FCE: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(Extreme Cases: 1 Bin) (the same as ECE)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TCE: [0, 100]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(Stated in the Paper)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KSCE: [0, 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(Calculates max difference between Accuracy CDF and Confidence CDF) (Extreme Cases: Outcome always 1 and Prediction 0% or Outcome always 0 and Prediction 100%)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6F7D68-281C-05E8-D66F-4DA2DA47B17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9986CE5-2F76-248A-8258-66C0AA40BEC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Metric Bounds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8560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25E21-6655-3819-27D9-394E1F46A8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200" dirty="0"/>
              <a:t>Balance Score: </a:t>
            </a:r>
            <a:r>
              <a:rPr lang="en-GB" sz="2200" dirty="0">
                <a:solidFill>
                  <a:srgbClr val="00B050"/>
                </a:solidFill>
              </a:rPr>
              <a:t>[-1, 0.5] -&gt; [0, 1] by absolute value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ECE: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ACE: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FCE: [0, 1] stay as is</a:t>
            </a:r>
          </a:p>
          <a:p>
            <a:pPr>
              <a:lnSpc>
                <a:spcPct val="150000"/>
              </a:lnSpc>
            </a:pPr>
            <a:r>
              <a:rPr lang="en-GB" sz="2200" dirty="0"/>
              <a:t>TCE: [0, 100] -&gt; </a:t>
            </a:r>
            <a:r>
              <a:rPr lang="en-GB" sz="2200" dirty="0">
                <a:solidFill>
                  <a:srgbClr val="00B050"/>
                </a:solidFill>
              </a:rPr>
              <a:t>[0, 1] by dividing by 100</a:t>
            </a:r>
          </a:p>
          <a:p>
            <a:pPr>
              <a:lnSpc>
                <a:spcPct val="150000"/>
              </a:lnSpc>
            </a:pPr>
            <a:r>
              <a:rPr lang="en-GB" sz="2200" dirty="0">
                <a:solidFill>
                  <a:schemeClr val="bg1">
                    <a:lumMod val="65000"/>
                  </a:schemeClr>
                </a:solidFill>
              </a:rPr>
              <a:t>KSCE: [0, 1] stay as 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29F2AC-0E01-CCB8-349F-7531581071D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3198513-AA16-6717-E10B-C5C3784B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Scaling Solution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04482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44EC88-BABD-86DB-C7E4-570CE1A5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CB45AD-BE1A-B4F3-344A-F58246E6DF07}"/>
              </a:ext>
            </a:extLst>
          </p:cNvPr>
          <p:cNvSpPr txBox="1">
            <a:spLocks/>
          </p:cNvSpPr>
          <p:nvPr/>
        </p:nvSpPr>
        <p:spPr>
          <a:xfrm>
            <a:off x="1651781" y="3204027"/>
            <a:ext cx="2800643" cy="44994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solidFill>
                  <a:srgbClr val="00B050"/>
                </a:solidFill>
              </a:rPr>
              <a:t>+ 3 Datasets</a:t>
            </a:r>
          </a:p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D2FDC6-8FE6-343B-63F8-F4722E436718}"/>
              </a:ext>
            </a:extLst>
          </p:cNvPr>
          <p:cNvSpPr txBox="1"/>
          <p:nvPr/>
        </p:nvSpPr>
        <p:spPr>
          <a:xfrm>
            <a:off x="6808763" y="3130753"/>
            <a:ext cx="34536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sz="2800" dirty="0">
                <a:solidFill>
                  <a:srgbClr val="00B050"/>
                </a:solidFill>
              </a:rPr>
              <a:t>+ 1 Experiment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E0CC5EF-074F-539D-A485-15437C800A6B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8A3A0201-61D1-F956-5FAD-BDBBE75ED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What  is new?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17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2E8CE-0284-E3D5-D42C-BE815F03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D429AC7-D498-404D-B261-951AB72B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Varying Bins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6887EDF-0515-9C60-CAE3-66605A71BCD4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67060BF0-B7C9-E0E6-B000-5876EA5FCA97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Experiments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FA01707-3B38-95FF-802F-CE097CAA504E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B8E3A1C-37F8-2C35-150B-FCAFF8D03529}"/>
              </a:ext>
            </a:extLst>
          </p:cNvPr>
          <p:cNvSpPr txBox="1"/>
          <p:nvPr/>
        </p:nvSpPr>
        <p:spPr>
          <a:xfrm>
            <a:off x="838200" y="2010714"/>
            <a:ext cx="10748058" cy="379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b="1" dirty="0"/>
              <a:t>Fix</a:t>
            </a:r>
            <a:r>
              <a:rPr lang="en-GB" dirty="0"/>
              <a:t> Dataset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b="1" dirty="0"/>
              <a:t>Train Models </a:t>
            </a:r>
            <a:r>
              <a:rPr lang="de-DE" dirty="0"/>
              <a:t>(on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set</a:t>
            </a:r>
            <a:r>
              <a:rPr lang="de-DE" dirty="0"/>
              <a:t>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Neural</a:t>
            </a:r>
            <a:r>
              <a:rPr lang="de-DE" dirty="0"/>
              <a:t> Network</a:t>
            </a:r>
            <a:endParaRPr lang="en-GB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SVM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Logistic Regression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Random Forest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b="1" dirty="0" err="1"/>
              <a:t>Metrics</a:t>
            </a:r>
            <a:r>
              <a:rPr lang="de-DE" dirty="0"/>
              <a:t> n </a:t>
            </a:r>
            <a:r>
              <a:rPr lang="de-DE" dirty="0" err="1"/>
              <a:t>times</a:t>
            </a:r>
            <a:r>
              <a:rPr lang="de-DE" dirty="0"/>
              <a:t> (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r>
              <a:rPr lang="de-DE" dirty="0"/>
              <a:t> on different </a:t>
            </a:r>
            <a:r>
              <a:rPr lang="de-DE" dirty="0" err="1"/>
              <a:t>subsamples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size</a:t>
            </a:r>
            <a:r>
              <a:rPr lang="de-DE" dirty="0"/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 err="1"/>
              <a:t>Calculate</a:t>
            </a:r>
            <a:r>
              <a:rPr lang="de-DE" dirty="0"/>
              <a:t> Mean and Standard Deviation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Repeat 3. and 4.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6771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D65631B-EEED-E6EF-9DCC-9583CADBA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1141226"/>
            <a:ext cx="4409744" cy="2645848"/>
          </a:xfrm>
          <a:prstGeom prst="rect">
            <a:avLst/>
          </a:prstGeom>
        </p:spPr>
      </p:pic>
      <p:pic>
        <p:nvPicPr>
          <p:cNvPr id="9" name="Picture 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F115EC-E5A9-824C-22D3-7AB766635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939" y="1141226"/>
            <a:ext cx="4479642" cy="2687787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941A2D2-861D-BDBC-8BC0-50C44097A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553" y="3829013"/>
            <a:ext cx="4414331" cy="2648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7DB949-6CF3-F9C2-7617-8E44EF93C7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25056"/>
            <a:ext cx="4427521" cy="2656514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42A291E8-05D7-54B6-E8A1-AA0BFBDA6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Evaluation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Bins, 20 Iterations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EF8CA4-90B9-D5EC-82A9-256E356F660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46658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AECCC-75EB-FDA5-DDBF-C3EFB691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3">
            <a:extLst>
              <a:ext uri="{FF2B5EF4-FFF2-40B4-BE49-F238E27FC236}">
                <a16:creationId xmlns:a16="http://schemas.microsoft.com/office/drawing/2014/main" id="{D4E45DD2-97D4-F2BA-9042-4B1637309A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909656"/>
              </p:ext>
            </p:extLst>
          </p:nvPr>
        </p:nvGraphicFramePr>
        <p:xfrm>
          <a:off x="1012371" y="1164771"/>
          <a:ext cx="9699171" cy="54155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1787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4433692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</a:tblGrid>
              <a:tr h="2558063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2417036"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440446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1016211D-F264-2D49-030C-CE7C3CDF6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118" y="1249809"/>
            <a:ext cx="2921817" cy="23374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D55FD6CA-39CA-0301-8728-C3F1CEB747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219" y="1249809"/>
            <a:ext cx="2622481" cy="233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A8B285A-0E9F-087A-62D4-83BE0AC25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118" y="3807105"/>
            <a:ext cx="2921819" cy="233745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867CAB-87FB-A444-5882-AC567BF52F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555" t="12094" r="9913" b="17813"/>
          <a:stretch/>
        </p:blipFill>
        <p:spPr>
          <a:xfrm>
            <a:off x="7336630" y="3861133"/>
            <a:ext cx="2529658" cy="22294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7471E9F-68D0-1FE2-1853-87E2025B55B2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3" name="Title 6">
            <a:extLst>
              <a:ext uri="{FF2B5EF4-FFF2-40B4-BE49-F238E27FC236}">
                <a16:creationId xmlns:a16="http://schemas.microsoft.com/office/drawing/2014/main" id="{775A810F-30E4-049E-460F-99EA6A052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Datasets</a:t>
            </a:r>
            <a:endParaRPr lang="en-GB" sz="3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181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96F96AC-04E5-3977-2142-0D09989D93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9265290"/>
              </p:ext>
            </p:extLst>
          </p:nvPr>
        </p:nvGraphicFramePr>
        <p:xfrm>
          <a:off x="740465" y="213690"/>
          <a:ext cx="10613341" cy="63809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0185">
                  <a:extLst>
                    <a:ext uri="{9D8B030D-6E8A-4147-A177-3AD203B41FA5}">
                      <a16:colId xmlns:a16="http://schemas.microsoft.com/office/drawing/2014/main" val="94283566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579126914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2916737648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1221160457"/>
                    </a:ext>
                  </a:extLst>
                </a:gridCol>
                <a:gridCol w="2425789">
                  <a:extLst>
                    <a:ext uri="{9D8B030D-6E8A-4147-A177-3AD203B41FA5}">
                      <a16:colId xmlns:a16="http://schemas.microsoft.com/office/drawing/2014/main" val="3107157089"/>
                    </a:ext>
                  </a:extLst>
                </a:gridCol>
              </a:tblGrid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486440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627584"/>
                  </a:ext>
                </a:extLst>
              </a:tr>
              <a:tr h="1371871">
                <a:tc rowSpan="2"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Imbalanced</a:t>
                      </a:r>
                      <a:endParaRPr lang="LID4096" dirty="0"/>
                    </a:p>
                  </a:txBody>
                  <a:tcPr marL="0" marR="0" marT="0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SVM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Neural</a:t>
                      </a:r>
                      <a:r>
                        <a:rPr lang="de-DE" dirty="0"/>
                        <a:t> Network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0763913"/>
                  </a:ext>
                </a:extLst>
              </a:tr>
              <a:tr h="1371871">
                <a:tc v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 err="1"/>
                        <a:t>Logistic</a:t>
                      </a:r>
                      <a:r>
                        <a:rPr lang="de-DE" dirty="0"/>
                        <a:t> Regression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Random Forest</a:t>
                      </a:r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45979"/>
                  </a:ext>
                </a:extLst>
              </a:tr>
              <a:tr h="893438">
                <a:tc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2-D (</a:t>
                      </a:r>
                      <a:r>
                        <a:rPr lang="de-DE" dirty="0" err="1"/>
                        <a:t>Gummy</a:t>
                      </a:r>
                      <a:r>
                        <a:rPr lang="de-DE" dirty="0"/>
                        <a:t> Worm)</a:t>
                      </a:r>
                      <a:endParaRPr lang="LID4096" dirty="0"/>
                    </a:p>
                  </a:txBody>
                  <a:tcPr marL="0" marR="0" marT="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3-D (</a:t>
                      </a:r>
                      <a:r>
                        <a:rPr lang="de-DE" dirty="0" err="1"/>
                        <a:t>Sad</a:t>
                      </a:r>
                      <a:r>
                        <a:rPr lang="de-DE" dirty="0"/>
                        <a:t> Clown)</a:t>
                      </a:r>
                      <a:endParaRPr lang="LID4096" dirty="0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LID4096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52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51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C820091D-E4A2-5252-49EC-AC58B774C034}"/>
              </a:ext>
            </a:extLst>
          </p:cNvPr>
          <p:cNvGrpSpPr/>
          <p:nvPr/>
        </p:nvGrpSpPr>
        <p:grpSpPr>
          <a:xfrm>
            <a:off x="654243" y="1021557"/>
            <a:ext cx="10876049" cy="5607290"/>
            <a:chOff x="654244" y="411957"/>
            <a:chExt cx="10876049" cy="560729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E83788B-669B-68C0-F699-7C75726F8184}"/>
                </a:ext>
              </a:extLst>
            </p:cNvPr>
            <p:cNvGrpSpPr/>
            <p:nvPr/>
          </p:nvGrpSpPr>
          <p:grpSpPr>
            <a:xfrm>
              <a:off x="654244" y="411957"/>
              <a:ext cx="10876049" cy="5607290"/>
              <a:chOff x="654244" y="411957"/>
              <a:chExt cx="10876049" cy="56072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2CB26518-FA4B-2D56-DADE-30E24013D6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4244" y="411957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ACDD877-B127-1150-DB93-1AFF99A77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30113" y="411959"/>
                <a:ext cx="3730510" cy="279788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F6C2667-1FE7-8A90-0F0D-5A04D9418E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799783" y="411959"/>
                <a:ext cx="3730510" cy="2797882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6EC3E90-95FE-F8C7-17E2-CDD9E2C4A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2875" y="3209842"/>
                <a:ext cx="3682547" cy="2761910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0AE15054-A16B-C991-EF33-83C532DD5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8482" y="3209842"/>
                <a:ext cx="3745873" cy="2809405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7A8A4A5-A3A2-6204-0290-7A9A976B3788}"/>
                </a:ext>
              </a:extLst>
            </p:cNvPr>
            <p:cNvGrpSpPr/>
            <p:nvPr/>
          </p:nvGrpSpPr>
          <p:grpSpPr>
            <a:xfrm>
              <a:off x="8046045" y="3400172"/>
              <a:ext cx="3245445" cy="2381250"/>
              <a:chOff x="8032250" y="3429000"/>
              <a:chExt cx="3522292" cy="2791627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8AED7D0-90E7-9BA3-09AC-199CF8567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1D0C8E-32C3-32A5-13E5-74BC8B601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861290" y="3429000"/>
                <a:ext cx="1693252" cy="1371779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F8BE6381-5491-E23D-6FCF-9B46FAB1D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032250" y="4848848"/>
                <a:ext cx="1693252" cy="1371779"/>
              </a:xfrm>
              <a:prstGeom prst="rect">
                <a:avLst/>
              </a:prstGeom>
            </p:spPr>
          </p:pic>
        </p:grpSp>
      </p:grpSp>
      <p:sp>
        <p:nvSpPr>
          <p:cNvPr id="18" name="Title 6">
            <a:extLst>
              <a:ext uri="{FF2B5EF4-FFF2-40B4-BE49-F238E27FC236}">
                <a16:creationId xmlns:a16="http://schemas.microsoft.com/office/drawing/2014/main" id="{69115597-B5F7-6F82-24AA-29E6CE5D3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450" y="305775"/>
            <a:ext cx="10515600" cy="730054"/>
          </a:xfrm>
        </p:spPr>
        <p:txBody>
          <a:bodyPr>
            <a:normAutofit/>
          </a:bodyPr>
          <a:lstStyle/>
          <a:p>
            <a:r>
              <a:rPr lang="en-GB" sz="3200" dirty="0"/>
              <a:t>Reliability Diagrams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Mean Deviation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34E0-6639-EDB9-BD56-A60C9DF031B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118191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38AA7-DEA0-5DB2-D7B1-C0DD09DCB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269974-430F-6CD5-5D07-0DEDD030466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6BFA3D9-23B7-9E10-CF72-CDB2CF845B2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33A48A-FA9A-249B-78E9-0AF789870783}"/>
              </a:ext>
            </a:extLst>
          </p:cNvPr>
          <p:cNvSpPr txBox="1"/>
          <p:nvPr/>
        </p:nvSpPr>
        <p:spPr>
          <a:xfrm>
            <a:off x="662208" y="1258467"/>
            <a:ext cx="10613570" cy="52937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sample_uniformly_within_bounds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(p1=[0, -3], p2=[15, 15], size=200000)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i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 Get predictions and true probabilities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predictions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model.predict_proba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b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data_generation.get_conditional_probabilities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(samples=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true_ece_samples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true_ece_val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highlight>
                  <a:srgbClr val="FF00FF"/>
                </a:highlight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(predictions,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true_probabilities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np.linspace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(0, 1, 100))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def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rgbClr val="00B0F0"/>
                </a:solidFill>
                <a:latin typeface="Consolas" panose="020B0609020204030204" pitchFamily="49" charset="0"/>
              </a:rPr>
              <a:t>true_ece_binned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(scores,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[:-1]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bin_boundaries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[1:]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scores = scores[:, 1]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[:, 1]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0.0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for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zip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(scores &gt;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bin_lower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&amp; (scores &lt;=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bin_upper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samples_in_bin.mean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if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&gt; 0: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= scores[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samples_in_bin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].mean()</a:t>
            </a: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+=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np.abs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avg_confidence_in_bin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-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true_prob_in_bin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) *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relative_samples_in_bin</a:t>
            </a:r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GB" sz="13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GB" sz="1300" dirty="0">
                <a:solidFill>
                  <a:schemeClr val="accent2"/>
                </a:solidFill>
                <a:latin typeface="Consolas" panose="020B0609020204030204" pitchFamily="49" charset="0"/>
              </a:rPr>
              <a:t>return</a:t>
            </a:r>
            <a:r>
              <a:rPr lang="en-GB" sz="13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GB" sz="1300" dirty="0" err="1">
                <a:solidFill>
                  <a:schemeClr val="bg1"/>
                </a:solidFill>
                <a:latin typeface="Consolas" panose="020B0609020204030204" pitchFamily="49" charset="0"/>
              </a:rPr>
              <a:t>calibration_error</a:t>
            </a:r>
            <a:endParaRPr lang="LID4096" sz="1300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835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07732-18BC-857A-32D8-86E0575F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50F3AD7-48E1-84D4-873E-E139621D6AB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0915AA5-2888-7A49-880E-22C57365C2B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2" name="Content Placeholder 4" descr="A red and blue dot diagram&#10;&#10;Description automatically generated">
            <a:extLst>
              <a:ext uri="{FF2B5EF4-FFF2-40B4-BE49-F238E27FC236}">
                <a16:creationId xmlns:a16="http://schemas.microsoft.com/office/drawing/2014/main" id="{69F2DDD7-40F4-FF30-0C53-638504D0A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07" y="1278266"/>
            <a:ext cx="6476062" cy="5180850"/>
          </a:xfrm>
        </p:spPr>
      </p:pic>
    </p:spTree>
    <p:extLst>
      <p:ext uri="{BB962C8B-B14F-4D97-AF65-F5344CB8AC3E}">
        <p14:creationId xmlns:p14="http://schemas.microsoft.com/office/powerpoint/2010/main" val="403791730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DE9D3-7E55-924D-CE0B-06A6D37E7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33D2FB-BDBA-52FB-F116-68E4C6E426B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2BCE1-C091-9BA0-3119-86702D80CD0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DD88F3-B9A8-F8D6-C890-0DFF3862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72" y="2493246"/>
            <a:ext cx="3840145" cy="28801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45AA2F-F728-69CF-B079-60C285E06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055" y="1430767"/>
            <a:ext cx="3485357" cy="26140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080C91-3936-6892-5E63-F6E3F9869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60412" y="1430766"/>
            <a:ext cx="3485356" cy="26140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A34840B-81E7-FED9-E897-78D7149159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31589" y="4044783"/>
            <a:ext cx="3485356" cy="26140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786B410-4968-8DD7-DD04-2FCE2D9155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45" y="4044783"/>
            <a:ext cx="3485356" cy="261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03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79BE6-094D-2597-D171-BF5F6E3D0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41A937-923C-145D-BF7E-53EC6E82DBA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AAD1A40-D122-9CA6-8355-3062A1A78DA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9753D7-FCC9-2267-B5EE-F0C432200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810387-1606-0314-883A-303895D7B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818" y="2520042"/>
            <a:ext cx="3746363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79CE4B-0491-7D27-4178-BE719DD6B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055" y="2520042"/>
            <a:ext cx="3746361" cy="28097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C6F331-9BBE-56FB-AC7E-4BC1B28E312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4127D6-2D16-A5E7-34A5-81A6BFF1CEC9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85A2D-F60C-05D4-C88E-E1B808A4A604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02673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83138-4785-F12B-C6AA-43A6929B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FAE5-EA99-6896-658A-6EAAB3BB2938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940A845-C8EE-847E-8F76-BDE74BD9CCB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4050A-6E1F-9018-6B27-9B8DA19BC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0ED32B-0733-FFDD-79BF-B9E88E2D6C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4D7B17-CB92-BBB8-C720-6B0FF994A0D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F69DD-6067-AAE4-D9D7-8FE9D539426C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8079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56D87-4F81-EEA2-6A4C-7D7EAE65D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27A55EE-42BE-DE14-AC61-40FEBF8A1E55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CDB80FE-FFE1-FD69-3525-770357366F02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93D96A-EE08-4BF3-D509-F001320B0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590863-1DCA-33AD-A581-500A3A10F6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05B6D-88A7-F6FA-8887-3E140A7FE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1A317-8D63-08F0-B28B-9FD07EC5009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0B78D-DCD4-177B-4A2B-761C2946F64A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D6FE2-A73D-F6C9-C179-F581E85089CF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4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1C21D-9C35-C66A-79A7-D1BD68F15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85D6C4-CB93-04B5-D8CA-4CF04CC5D84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7FE0A64-B31A-48A2-4935-88041DBE4B63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9CE04-5838-AB0B-4B61-1ABE9D51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39" y="2538213"/>
            <a:ext cx="5094514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C3759-D121-AA59-146A-081A93920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3FA975-77D1-69AB-179E-19CE89574F50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54FF7-DC5E-5A7E-FB2F-3795085551F4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8059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499A1-1A07-64D9-8DBE-D5B9EF91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C6515-954E-D068-7E48-50E9CCEE48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70C53FA6-6ECB-69FC-2355-D07FAEC89E3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5EB42A-5A14-FC8A-A014-3BE75912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423D95-FB5F-5BFA-AD50-711531396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863"/>
            <a:ext cx="3746360" cy="2808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421211-1301-17C5-D808-2EED8841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4C7251-BA88-6F35-A670-5D3ED326CD37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5996B-7C49-0363-E423-E1E572B399F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73D0D1-6DF8-D7D7-8095-5EC8F1AC3D5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9331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DDE77-F147-6DB6-20B8-504A7694A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1856B2-09F5-A300-9AFC-382C78656E5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E2DA9DC-FD17-BC5E-B620-90F8CD08A77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1FFCA-46DE-9A0E-FC73-CACF630FC8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CFF5DA-101B-4220-9198-6A70E01332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0AE0B9-CB30-F8A4-E2BF-E67F0789E396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25468D-09FE-0FA6-91DE-86999D11388A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1490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BDE83-8B58-130E-4885-57384EAB7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B2CF99-9F47-8F7D-9F22-8BCC6DD7A19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771B98D-AB97-D621-772E-410258B9719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62CCD7-3E65-A773-0E8A-4D7E94296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1612D4-1B32-4AFD-83B2-D6966B08E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3317"/>
            <a:ext cx="3746360" cy="28032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30C98C6-ABE2-1EF1-7EE2-30F88CAF9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F48BAC-E953-8860-2571-FA732118711E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D0CFE-5FC0-FA7C-4109-943DAD2DC57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6DFC4-CEF7-4CBC-362E-FE962FFE343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241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609BD3-5842-1DD2-FA8A-F827B7E8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543300"/>
            <a:ext cx="3619500" cy="27146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42B0C6-C847-BB06-7FCA-1A1B8B25370D}"/>
              </a:ext>
            </a:extLst>
          </p:cNvPr>
          <p:cNvGrpSpPr/>
          <p:nvPr/>
        </p:nvGrpSpPr>
        <p:grpSpPr>
          <a:xfrm>
            <a:off x="6435725" y="406002"/>
            <a:ext cx="5372100" cy="6045996"/>
            <a:chOff x="6435725" y="478630"/>
            <a:chExt cx="5372100" cy="60459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3F4662-6D5A-7330-2704-364C423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5725" y="481012"/>
              <a:ext cx="2686050" cy="201453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6A271F8-8E88-B226-F767-A89D39651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5725" y="2495550"/>
              <a:ext cx="2686051" cy="201453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813CA9-021A-B18F-E87D-41D54F8D4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5725" y="4510088"/>
              <a:ext cx="2686050" cy="201453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FBD1260-F680-DEF0-DD7D-090E4A0BA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121775" y="478630"/>
              <a:ext cx="2686049" cy="20145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7E7559-D0BC-4B49-4A4F-74306B6B4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21774" y="2495550"/>
              <a:ext cx="2686051" cy="20145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308A14-F27E-2821-AE4F-4EE334052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21774" y="4507705"/>
              <a:ext cx="2686050" cy="2014538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6F49623B-1C75-F35B-0CDE-2A77E9D071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735"/>
          <a:stretch/>
        </p:blipFill>
        <p:spPr>
          <a:xfrm>
            <a:off x="1125281" y="600075"/>
            <a:ext cx="3540296" cy="250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1287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269F-29E3-99BB-5F8A-5B8539514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F53610-8554-59E6-3484-DD89618FE3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61B416D-9E71-BFFB-4233-4A3C93C1C58F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A4D-1329-106B-D1D7-4F49069101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CDD6C7-F6F4-DB6D-D52B-CFA716A1EF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8" y="2538213"/>
            <a:ext cx="5094513" cy="30567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B55EC-DEDE-20C7-E6E0-05BD30C33BD4}"/>
              </a:ext>
            </a:extLst>
          </p:cNvPr>
          <p:cNvSpPr txBox="1"/>
          <p:nvPr/>
        </p:nvSpPr>
        <p:spPr>
          <a:xfrm flipH="1">
            <a:off x="954358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Old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92F49-D7B4-981B-3033-C12A77DC739E}"/>
              </a:ext>
            </a:extLst>
          </p:cNvPr>
          <p:cNvSpPr txBox="1"/>
          <p:nvPr/>
        </p:nvSpPr>
        <p:spPr>
          <a:xfrm flipH="1">
            <a:off x="6602361" y="2104468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21189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240FD-BF19-DCA6-6DBE-D02F87287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BE4D7-5AEF-03FA-B217-73CE8E3D9389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6B3C7B7-1B8D-8BBF-6871-EB0B71EE06A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8E100-9099-77A6-6F6D-92199A91D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89" y="1627487"/>
            <a:ext cx="7843221" cy="47059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417624-B4B4-60EA-4CD8-AF580BB21AA3}"/>
              </a:ext>
            </a:extLst>
          </p:cNvPr>
          <p:cNvSpPr txBox="1"/>
          <p:nvPr/>
        </p:nvSpPr>
        <p:spPr>
          <a:xfrm flipH="1">
            <a:off x="2639961" y="1258155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26504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A15D6-138D-ADBB-B5C4-187E7E3D3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2BE3C79-B560-6A31-845F-B050722597D2}"/>
              </a:ext>
            </a:extLst>
          </p:cNvPr>
          <p:cNvSpPr/>
          <p:nvPr/>
        </p:nvSpPr>
        <p:spPr>
          <a:xfrm>
            <a:off x="661958" y="5638879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00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19F13A-3708-CE62-2C71-BF08C3993D71}"/>
              </a:ext>
            </a:extLst>
          </p:cNvPr>
          <p:cNvSpPr txBox="1">
            <a:spLocks/>
          </p:cNvSpPr>
          <p:nvPr/>
        </p:nvSpPr>
        <p:spPr>
          <a:xfrm>
            <a:off x="838200" y="5638878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/>
              <a:t>06.03.25</a:t>
            </a:r>
            <a:endParaRPr lang="en-GB" sz="36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1767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76F3B-BE74-CF45-D8B5-A922956E6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4F0B41-F5D1-A179-3114-A74282FCBC34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3687701-D46A-ABEB-C656-18C52D4CBAB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07532E-3167-2A5C-96D2-AA532B148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BF8B79-3DFB-D53B-6023-6C76F904F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2D24D8-313F-9908-A741-0CEDC1EF67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0156B-0A83-4997-4773-9F29462C3798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7728A-45CF-4965-EC83-E973B3E2BAD3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A96BB-0BB3-9126-B962-FA96A3348A31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6611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1C2AF5-9185-0D82-9349-4A584797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745C88E-6E17-76BE-20A1-C29FEDDD2B9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102616F-1FE4-C041-8B1F-79475EDB30F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196B53-598C-5DBC-2E94-3A2E2887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1AEF38-D47A-D6F7-4F06-03B1C2994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1" cy="28097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BEE0FA-28CE-C1E5-C141-43DD3C9EEB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1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C30171-8E0D-4738-00AE-AD3141C4CBD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305C3A-8A1E-6A09-CCB6-870DF372141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99A3F4-89FA-E571-5FB0-8EDB97B1EF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505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5BD0F-1B5E-BA37-D1F3-0548756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4292090-D52B-6270-D719-D8870989734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2211473-4A03-F93B-F018-FE92E314167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306A3E-C371-C72D-73BE-EFE5E9752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F41FA-4D66-B0EF-8E74-05FCDA1C72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34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4F82F-F7A1-5B7C-9D20-6473CCD55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691659-D777-22FE-4976-9761C290022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A96572-BA38-5556-316A-7D1A8EFC07E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SVM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609955-7A10-71D2-2EA5-715417C7E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15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5C279-73FD-9FC2-E706-58D71CBBF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CB58667-D198-458C-2F86-F70684EE9D9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971EF70-2017-315D-6015-D5572BA7504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12BBE6-330D-BFA1-824F-8200F178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59FA6-CF00-FCD3-4158-B5BC14377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79E1C9-D136-8FC0-3C44-C71146A6F9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B2630B-1F7B-FBAB-5273-5B40FFF02745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8E5AD0-925C-EF51-2368-CF4B8975CA51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9465A5-AE84-937A-EB8F-FD2FDB8F5809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709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F2DB0-DB3C-E1A5-DC7C-D9765B28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5F9871-AAA1-8B66-29EE-0C465AEBA7AC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CAF11E0-BA6B-D256-10A6-5D68BF36F587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NN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12FCC7-78A7-2DBC-B79C-B3D93BB32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84D3EE2-6421-D7BF-EA07-35B541500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791AB9-AB8A-BD29-C022-822356DE19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31AF4B-D59D-AD08-647B-A33379B61E1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FEFEA-19E8-F05A-04DC-453EED956B8B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09821A-2D7E-8546-5915-ECA80D3DA872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97410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B5218-2B15-F926-E9A8-6A066636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714187-FB1D-1B10-730B-CFAEEBAE7DC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020BA03-8457-C83D-B2D2-4EF21F50BFD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85A98C-F4C9-2305-C44C-4B89A1C9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26F46D-D055-C129-451C-A09DB86F7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732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25274CF-0951-4327-4646-322FD1352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0634"/>
            <a:ext cx="10515600" cy="730054"/>
          </a:xfrm>
        </p:spPr>
        <p:txBody>
          <a:bodyPr/>
          <a:lstStyle/>
          <a:p>
            <a:r>
              <a:rPr lang="en-GB" dirty="0"/>
              <a:t>Variance Deviation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(Dynamic Rescaling)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E506C4-9FD9-12B6-6C96-C182884DEB0F}"/>
              </a:ext>
            </a:extLst>
          </p:cNvPr>
          <p:cNvGrpSpPr/>
          <p:nvPr/>
        </p:nvGrpSpPr>
        <p:grpSpPr>
          <a:xfrm>
            <a:off x="642562" y="504022"/>
            <a:ext cx="10711238" cy="1186666"/>
            <a:chOff x="642562" y="504022"/>
            <a:chExt cx="10711238" cy="1186666"/>
          </a:xfrm>
        </p:grpSpPr>
        <p:sp>
          <p:nvSpPr>
            <p:cNvPr id="22" name="Title 6">
              <a:extLst>
                <a:ext uri="{FF2B5EF4-FFF2-40B4-BE49-F238E27FC236}">
                  <a16:creationId xmlns:a16="http://schemas.microsoft.com/office/drawing/2014/main" id="{8757F7EB-559C-0F20-870D-23425EDDEFFF}"/>
                </a:ext>
              </a:extLst>
            </p:cNvPr>
            <p:cNvSpPr txBox="1">
              <a:spLocks/>
            </p:cNvSpPr>
            <p:nvPr/>
          </p:nvSpPr>
          <p:spPr>
            <a:xfrm>
              <a:off x="838200" y="640608"/>
              <a:ext cx="10515600" cy="32002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de-DE" sz="1600" dirty="0"/>
                <a:t>Qualitative Analysis</a:t>
              </a:r>
              <a:endParaRPr lang="LID4096" sz="16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8FC2D6-A194-AFD2-5D7E-85BCE430A92F}"/>
                </a:ext>
              </a:extLst>
            </p:cNvPr>
            <p:cNvSpPr/>
            <p:nvPr/>
          </p:nvSpPr>
          <p:spPr>
            <a:xfrm>
              <a:off x="642562" y="504022"/>
              <a:ext cx="122862" cy="1186666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dirty="0"/>
                  <a:t>Fix</a:t>
                </a:r>
                <a:r>
                  <a:rPr lang="en-GB" b="1" dirty="0"/>
                  <a:t> True Probabilities </a:t>
                </a:r>
                <a:r>
                  <a:rPr lang="en-GB" dirty="0"/>
                  <a:t>and</a:t>
                </a:r>
                <a:r>
                  <a:rPr lang="en-GB" b="1" dirty="0"/>
                  <a:t> True Labels </a:t>
                </a:r>
                <a:r>
                  <a:rPr lang="en-GB" dirty="0"/>
                  <a:t>(see Setup)</a:t>
                </a:r>
                <a:endParaRPr lang="en-GB" b="1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Deviate Variance </a:t>
                </a:r>
                <a:r>
                  <a:rPr lang="en-GB" dirty="0"/>
                  <a:t>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𝑛𝑜𝑟𝑚</m:t>
                    </m:r>
                  </m:oMath>
                </a14:m>
                <a:r>
                  <a:rPr lang="en-GB" dirty="0"/>
                  <a:t> and scale again to obtain </a:t>
                </a:r>
                <a:r>
                  <a:rPr lang="en-GB" b="1" dirty="0"/>
                  <a:t>Predicted Probabilities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GB" b="1" dirty="0"/>
                  <a:t>Rescale </a:t>
                </a:r>
                <a:r>
                  <a:rPr lang="en-GB" dirty="0"/>
                  <a:t>with</a:t>
                </a:r>
                <a:r>
                  <a:rPr lang="en-GB" b="1" dirty="0"/>
                  <a:t> new normalization factor: 	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ad>
                      <m:radPr>
                        <m:degHide m:val="on"/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rad>
                  </m:oMath>
                </a14:m>
                <a:r>
                  <a:rPr lang="de-DE" dirty="0"/>
                  <a:t> 	(</a:t>
                </a:r>
                <a:r>
                  <a:rPr lang="de-DE" dirty="0" err="1"/>
                  <a:t>variance</a:t>
                </a:r>
                <a:r>
                  <a:rPr lang="de-DE" dirty="0"/>
                  <a:t> </a:t>
                </a:r>
                <a:r>
                  <a:rPr lang="de-DE" dirty="0" err="1"/>
                  <a:t>has</a:t>
                </a:r>
                <a:r>
                  <a:rPr lang="de-DE" dirty="0"/>
                  <a:t> </a:t>
                </a:r>
                <a:r>
                  <a:rPr lang="de-DE" dirty="0" err="1"/>
                  <a:t>changed</a:t>
                </a:r>
                <a:r>
                  <a:rPr lang="de-DE" dirty="0"/>
                  <a:t>)</a:t>
                </a:r>
                <a:endParaRPr lang="en-GB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CA1EADD-A884-4BC9-81D2-4CA4FF66CA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9286983" cy="1325748"/>
              </a:xfrm>
              <a:prstGeom prst="rect">
                <a:avLst/>
              </a:prstGeom>
              <a:blipFill>
                <a:blip r:embed="rId2"/>
                <a:stretch>
                  <a:fillRect l="-460" b="-642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0F624AC-5FC9-2C86-8AC5-FCF6F09D2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9" b="792"/>
          <a:stretch/>
        </p:blipFill>
        <p:spPr>
          <a:xfrm>
            <a:off x="568999" y="3016436"/>
            <a:ext cx="4802793" cy="352387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A3DCA9-2FDB-FDF3-1972-A69B700C9B32}"/>
              </a:ext>
            </a:extLst>
          </p:cNvPr>
          <p:cNvGrpSpPr/>
          <p:nvPr/>
        </p:nvGrpSpPr>
        <p:grpSpPr>
          <a:xfrm>
            <a:off x="5244581" y="4053351"/>
            <a:ext cx="1476807" cy="737812"/>
            <a:chOff x="4716552" y="4081712"/>
            <a:chExt cx="1476807" cy="737812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C1579F6D-2472-1BD4-4210-2EEB535A250F}"/>
                </a:ext>
              </a:extLst>
            </p:cNvPr>
            <p:cNvSpPr/>
            <p:nvPr/>
          </p:nvSpPr>
          <p:spPr>
            <a:xfrm>
              <a:off x="4716552" y="4534795"/>
              <a:ext cx="1476807" cy="284729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/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𝑦𝑖𝑒𝑙𝑑𝑠</m:t>
                        </m:r>
                      </m:oMath>
                    </m:oMathPara>
                  </a14:m>
                  <a:endParaRPr lang="LID4096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B665A04-3FB2-D536-B389-1A1BFA60F0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8981" y="4081712"/>
                  <a:ext cx="122235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LID4096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8A7D91-60C2-C298-C12C-2D542EF517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" b="2835"/>
          <a:stretch/>
        </p:blipFill>
        <p:spPr>
          <a:xfrm>
            <a:off x="6769335" y="3016436"/>
            <a:ext cx="4980877" cy="3523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846D9D-025C-5DDC-F464-43E8259B20D5}"/>
              </a:ext>
            </a:extLst>
          </p:cNvPr>
          <p:cNvSpPr txBox="1"/>
          <p:nvPr/>
        </p:nvSpPr>
        <p:spPr>
          <a:xfrm>
            <a:off x="41096" y="6439368"/>
            <a:ext cx="30308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sample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size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: 40000</a:t>
            </a:r>
            <a:endParaRPr lang="LID4096" sz="16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9016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07393-96AA-DCF9-1D1F-61C94E94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4C402F9-B1FA-6713-62FC-448D3441EA6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D974DFDC-700B-2B80-72A9-9905F7CB1A4C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NN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50AB4-306E-DF59-8A86-9356426BBF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29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5C628-D9D6-3982-F0BC-4321A179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3D95D9-1A42-B68D-BCA3-185C473C9B7E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35FDB9A-5441-FACC-0D71-E30508FCDC2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DE999C-B7BB-EA05-BFA3-64617EE25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1EAA3-072D-1EBC-85C2-0538CDF22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7B8149-A54A-691C-25A9-20CBB1433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487E33-8BCC-3A25-88E2-CD8CD24E5111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B174D6-68E8-9086-3C3E-4C41B6DA4496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5B9A3-1C98-BD4A-14D4-2060711827E7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12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A91FA-62E5-109D-3B65-7D1008EE9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633E0F-6BD1-B269-AE1B-D9D3054F33F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B5D1DB2-DA46-7C3E-1407-95944F0C87FA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5900C2-A3D6-E2C8-962F-95A4E0982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2FC094-7F9A-63E2-8F09-82CFCC00F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E366E-301A-B963-9EB6-0FC18473E5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ADAEA2-DD6B-6F59-FDCF-FEB7207BC544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CD904-0323-13FF-325A-AE40022ADAC4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F383F-0614-FED4-DA0C-0B951175BC3E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97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436D-DC6A-3021-8EB4-39656CF66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27D727-22FF-B033-F4FF-62B693DC614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89307C89-889B-E5A6-AA32-4FE79C34E7F0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LR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30269C-DAE8-07C7-DCA9-D05BBD2EF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40" y="2538213"/>
            <a:ext cx="5094511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3F844B-8B12-F579-1CD6-D6A2B4123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7754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E384ED-4D37-C570-5493-3D99562CC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BBBB31-FF27-7B58-0501-6D48AFF05C46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A4016E8-DE45-0500-CFAC-353E3D108409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LR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AFAB18-0D5C-0C7F-3539-78CC1DCB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7419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AA560-4C72-1397-54CF-56C06D60D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ABF779-0188-9C95-1173-8A2E099108CA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7E8A53C-8578-121C-5671-732EF54625ED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AE6E77-36CE-FA11-830A-AFEE1D056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66EEE6-9C5F-43B4-90C2-FB693BFE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7F240B2-368A-C236-124F-509423BB6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99186-22C5-97E9-5138-48730397B933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3EB786-CA4E-711C-391C-3CDD2719D3BD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7EB47A-4854-75D5-937D-D05605F29A78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4123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652D0-F165-602C-1A84-F6727F714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2C7C6E-3DF7-1936-80B9-498A29F85770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142ECB7C-29BB-B9E8-5420-9C39C21A642E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– RF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07BAF-D36B-4E51-A974-0A4655B4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196" y="2520043"/>
            <a:ext cx="3746360" cy="28097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BAAE41-E14B-8ED9-66EE-6F1D5903F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819" y="2520042"/>
            <a:ext cx="3746360" cy="28097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20662C-6DA6-DE20-D8A9-A47AEC68B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32055" y="2520042"/>
            <a:ext cx="3746360" cy="2809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EC86A-CFC3-74E0-626D-F1BD7C30B5FA}"/>
              </a:ext>
            </a:extLst>
          </p:cNvPr>
          <p:cNvSpPr txBox="1"/>
          <p:nvPr/>
        </p:nvSpPr>
        <p:spPr>
          <a:xfrm flipH="1">
            <a:off x="948916" y="2150710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accent1">
                    <a:lumMod val="75000"/>
                  </a:schemeClr>
                </a:solidFill>
              </a:rPr>
              <a:t>True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40C3-ED2C-8635-3B50-722193B8C072}"/>
              </a:ext>
            </a:extLst>
          </p:cNvPr>
          <p:cNvSpPr txBox="1"/>
          <p:nvPr/>
        </p:nvSpPr>
        <p:spPr>
          <a:xfrm flipH="1">
            <a:off x="4290556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Predicted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55EBA7-6761-D486-6D48-5CDF1B8F9115}"/>
              </a:ext>
            </a:extLst>
          </p:cNvPr>
          <p:cNvSpPr txBox="1"/>
          <p:nvPr/>
        </p:nvSpPr>
        <p:spPr>
          <a:xfrm flipH="1">
            <a:off x="8036919" y="2150709"/>
            <a:ext cx="2548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</a:rPr>
              <a:t>Difference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3714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1B7D-8DF4-FA57-9714-326EFD08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6928818-85EA-9C6D-D9DA-845909219101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222DC625-7F1E-EAF3-3F8D-9BB6EE49BA14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518363-5642-1E7D-1019-04445F288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3639" y="2538213"/>
            <a:ext cx="5094513" cy="30567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B6CDED-5D20-32DD-9DDB-A131030DB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3849" y="2538213"/>
            <a:ext cx="5094511" cy="305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44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2C016-EF48-56AF-D531-03490ABFC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7A6AD3-CEA2-11BF-A0D4-77721797A867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FBCEBC7-4DE9-FC07-AD9B-E7258A896E71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Corrected True ECE Calculation </a:t>
            </a:r>
            <a:r>
              <a:rPr lang="en-GB" sz="3200" dirty="0">
                <a:solidFill>
                  <a:schemeClr val="bg1">
                    <a:lumMod val="65000"/>
                  </a:schemeClr>
                </a:solidFill>
              </a:rPr>
              <a:t>– Varying Test Sample Size - RF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16378C-B3D3-F2FD-73D1-0B4883F44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5890" y="1454449"/>
            <a:ext cx="8259260" cy="495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29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B1FFD-2440-A3A5-C0F1-7B95E4C56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3E27E98-F712-179F-A200-082A7BCBDBC3}"/>
              </a:ext>
            </a:extLst>
          </p:cNvPr>
          <p:cNvSpPr/>
          <p:nvPr/>
        </p:nvSpPr>
        <p:spPr>
          <a:xfrm>
            <a:off x="662208" y="305776"/>
            <a:ext cx="122862" cy="7016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11D298A-D0EA-15D1-35C8-86944BDB54D6}"/>
              </a:ext>
            </a:extLst>
          </p:cNvPr>
          <p:cNvSpPr txBox="1">
            <a:spLocks/>
          </p:cNvSpPr>
          <p:nvPr/>
        </p:nvSpPr>
        <p:spPr>
          <a:xfrm>
            <a:off x="838450" y="305775"/>
            <a:ext cx="10515600" cy="7300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/>
              <a:t>Varying Test Sample Size on </a:t>
            </a:r>
            <a:r>
              <a:rPr lang="en-GB" sz="32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Families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BCDD2E-EEE3-0201-795D-AC2CFCE776B4}"/>
              </a:ext>
            </a:extLst>
          </p:cNvPr>
          <p:cNvSpPr txBox="1"/>
          <p:nvPr/>
        </p:nvSpPr>
        <p:spPr>
          <a:xfrm>
            <a:off x="976363" y="1964453"/>
            <a:ext cx="3506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Idea</a:t>
            </a:r>
            <a:r>
              <a:rPr lang="de-DE" sz="2400" dirty="0"/>
              <a:t>:</a:t>
            </a:r>
            <a:endParaRPr lang="LID4096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4A93B-FD80-26B6-01D7-CE677C1AEF9F}"/>
              </a:ext>
            </a:extLst>
          </p:cNvPr>
          <p:cNvSpPr txBox="1"/>
          <p:nvPr/>
        </p:nvSpPr>
        <p:spPr>
          <a:xfrm>
            <a:off x="976363" y="3222172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rgbClr val="FF0000"/>
                </a:solidFill>
              </a:rPr>
              <a:t>Do not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subsamples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same </a:t>
            </a:r>
            <a:r>
              <a:rPr lang="de-DE" sz="2400" dirty="0" err="1"/>
              <a:t>size</a:t>
            </a:r>
            <a:endParaRPr lang="LID4096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508036-4DB3-4E0E-D9A2-6555E6F074B4}"/>
              </a:ext>
            </a:extLst>
          </p:cNvPr>
          <p:cNvSpPr txBox="1"/>
          <p:nvPr/>
        </p:nvSpPr>
        <p:spPr>
          <a:xfrm>
            <a:off x="6234413" y="3222171"/>
            <a:ext cx="51196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Instead</a:t>
            </a:r>
            <a:r>
              <a:rPr lang="de-DE" sz="2400" dirty="0"/>
              <a:t> </a:t>
            </a:r>
            <a:r>
              <a:rPr lang="de-DE" sz="2400" dirty="0">
                <a:solidFill>
                  <a:srgbClr val="00B050"/>
                </a:solidFill>
              </a:rPr>
              <a:t>do</a:t>
            </a:r>
            <a:r>
              <a:rPr lang="de-DE" sz="2400" dirty="0"/>
              <a:t> </a:t>
            </a:r>
            <a:r>
              <a:rPr lang="de-DE" sz="2400" dirty="0" err="1"/>
              <a:t>average</a:t>
            </a:r>
            <a:r>
              <a:rPr lang="de-DE" sz="2400" dirty="0"/>
              <a:t> </a:t>
            </a:r>
            <a:r>
              <a:rPr lang="de-DE" sz="2400" dirty="0" err="1"/>
              <a:t>over</a:t>
            </a:r>
            <a:r>
              <a:rPr lang="de-DE" sz="2400" dirty="0"/>
              <a:t> a </a:t>
            </a:r>
            <a:r>
              <a:rPr lang="de-DE" sz="2400" dirty="0" err="1"/>
              <a:t>dataset</a:t>
            </a:r>
            <a:r>
              <a:rPr lang="de-DE" sz="2400" dirty="0"/>
              <a:t> </a:t>
            </a:r>
            <a:r>
              <a:rPr lang="de-DE" sz="2400" dirty="0" err="1"/>
              <a:t>family</a:t>
            </a:r>
            <a:r>
              <a:rPr lang="de-DE" sz="2400" dirty="0"/>
              <a:t> </a:t>
            </a:r>
            <a:r>
              <a:rPr lang="de-DE" sz="2400" dirty="0" err="1"/>
              <a:t>consisting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20 </a:t>
            </a:r>
            <a:r>
              <a:rPr lang="de-DE" sz="24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datasets</a:t>
            </a:r>
            <a:endParaRPr lang="LID4096" sz="24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366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45892</TotalTime>
  <Words>4409</Words>
  <Application>Microsoft Office PowerPoint</Application>
  <PresentationFormat>Widescreen</PresentationFormat>
  <Paragraphs>776</Paragraphs>
  <Slides>159</Slides>
  <Notes>7</Notes>
  <HiddenSlides>20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159</vt:i4>
      </vt:variant>
    </vt:vector>
  </HeadingPairs>
  <TitlesOfParts>
    <vt:vector size="169" baseType="lpstr">
      <vt:lpstr>Aptos</vt:lpstr>
      <vt:lpstr>Aptos Display</vt:lpstr>
      <vt:lpstr>Arial</vt:lpstr>
      <vt:lpstr>Calibri</vt:lpstr>
      <vt:lpstr>Cambria Math</vt:lpstr>
      <vt:lpstr>Consolas</vt:lpstr>
      <vt:lpstr>JetBrains Mono</vt:lpstr>
      <vt:lpstr>Lucida Grande</vt:lpstr>
      <vt:lpstr>Wingdings</vt:lpstr>
      <vt:lpstr>Office</vt:lpstr>
      <vt:lpstr>Update on Bachelor Thesis</vt:lpstr>
      <vt:lpstr>Written Thesis</vt:lpstr>
      <vt:lpstr>Code Base</vt:lpstr>
      <vt:lpstr>Exemplary Plots of Qualitative Analysis</vt:lpstr>
      <vt:lpstr>Setup</vt:lpstr>
      <vt:lpstr>Mean Deviation</vt:lpstr>
      <vt:lpstr>Reliability Diagrams – Mean Deviation</vt:lpstr>
      <vt:lpstr>PowerPoint Presentation</vt:lpstr>
      <vt:lpstr>Variance Deviation (Dynamic Rescaling)</vt:lpstr>
      <vt:lpstr>Reliability Diagrams – Variance Deviation (Dynamic Rescaling)</vt:lpstr>
      <vt:lpstr>Variance Deviation (Dynamic Rescaling) with Noise</vt:lpstr>
      <vt:lpstr>Variance Deviation (Dynamic Rescaling) with Noise</vt:lpstr>
      <vt:lpstr>Reliability Diagrams – Variance Deviation (Dynamic Rescaling)</vt:lpstr>
      <vt:lpstr>Comparison without Noise - with Noise</vt:lpstr>
      <vt:lpstr>Variance Deviation (Static Rescaling)</vt:lpstr>
      <vt:lpstr>Reliability Diagrams – Variance Deviation (Static Rescaling)</vt:lpstr>
      <vt:lpstr>Sine (Phase Shift)</vt:lpstr>
      <vt:lpstr>PowerPoint Presentation</vt:lpstr>
      <vt:lpstr>PowerPoint Presentation</vt:lpstr>
      <vt:lpstr>PowerPoint Presentation</vt:lpstr>
      <vt:lpstr>Reliability Diagrams – Sine (Phase Shift)</vt:lpstr>
      <vt:lpstr>Why is TCE so high?</vt:lpstr>
      <vt:lpstr>Variance Deviation (Dynamic Rescaling) – Reduced Sample Size</vt:lpstr>
      <vt:lpstr>Noise Increase</vt:lpstr>
      <vt:lpstr>Reliability Diagrams – Noise Increase</vt:lpstr>
      <vt:lpstr>Case Simulation – Random Forest</vt:lpstr>
      <vt:lpstr>Case Simulation – Support Vector Machine</vt:lpstr>
      <vt:lpstr>Case Simulation – Logistic Regression</vt:lpstr>
      <vt:lpstr>Case Simulation – Neural Network</vt:lpstr>
      <vt:lpstr>Metric Evaluation – Case Simulation</vt:lpstr>
      <vt:lpstr>PowerPoint Presentation</vt:lpstr>
      <vt:lpstr>Variance Deviation (Dynamic Rescaling) with Noise, Isotonic Regression</vt:lpstr>
      <vt:lpstr>Reliability Diagrams – Variance Deviation (Dynamic Rescaling) with Noise and Isotonic Regression</vt:lpstr>
      <vt:lpstr>Grid Search SVM</vt:lpstr>
      <vt:lpstr>Reliability Diagrams – Grid Search: SVM with RBF Kernel</vt:lpstr>
      <vt:lpstr>Reliability Diagrams – Grid Search: SVM with Linear Kernel</vt:lpstr>
      <vt:lpstr>Reliability Diagrams – Grid Search: SVM with Sigmoid Kernel</vt:lpstr>
      <vt:lpstr>SVM Interpolation</vt:lpstr>
      <vt:lpstr>Reliability Diagrams – SVM Interpolation</vt:lpstr>
      <vt:lpstr>Varying Sample Size</vt:lpstr>
      <vt:lpstr>PowerPoint Presentation</vt:lpstr>
      <vt:lpstr>Datasets – Varying Sample Size</vt:lpstr>
      <vt:lpstr>Evaluation – Varying Sample Size</vt:lpstr>
      <vt:lpstr>Evaluation – Varying Sample Size (SVM Kernel: rbf instead of linear)</vt:lpstr>
      <vt:lpstr>New Idea – Varying Sample Size</vt:lpstr>
      <vt:lpstr>Evaluation – Varying Sample Size on SVM – Iterations: 20</vt:lpstr>
      <vt:lpstr>Evaluation – Varying Sample Size on SVM – Iterations: 20</vt:lpstr>
      <vt:lpstr>Evaluation – Varying Sample Size on Neural Network – Iterations: 20</vt:lpstr>
      <vt:lpstr>Evaluation – Varying Sample Size on LR – Iterations: 20</vt:lpstr>
      <vt:lpstr>Evaluation – Varying Sample Size on Random Forest – Iterations: 20</vt:lpstr>
      <vt:lpstr>Grid Search</vt:lpstr>
      <vt:lpstr>Evaluation – Grid Search – SVM – 5 Folds – Sorted by Accuracy</vt:lpstr>
      <vt:lpstr>Evaluation – Grid Search – SVM – 5 Folds – Sorted by True ECE</vt:lpstr>
      <vt:lpstr>Evaluation – Grid Search – NN – 5 Folds – Sorted by Accuracy</vt:lpstr>
      <vt:lpstr>Evaluation – Grid Search – NN – 5 Folds – Sorted by True ECE</vt:lpstr>
      <vt:lpstr>Evaluation – Grid Search – LR – 5 Folds – Sorted by Accuracy</vt:lpstr>
      <vt:lpstr>Evaluation – Grid Search – LR – 5 Folds – Sorted by True ECE</vt:lpstr>
      <vt:lpstr>Evaluation – Grid Search – RF – 5 Folds – Sorted by Accuracy</vt:lpstr>
      <vt:lpstr>Evaluation – Grid Search – RF – 5 Folds – Sorted by True ECE</vt:lpstr>
      <vt:lpstr>Evaluation – Varying Sample Size on SVM – Iterations: 20</vt:lpstr>
      <vt:lpstr>PowerPoint Presentation</vt:lpstr>
      <vt:lpstr>True ECE Calculation (probably erroneous)</vt:lpstr>
      <vt:lpstr>PowerPoint Presentation</vt:lpstr>
      <vt:lpstr>Scaling Solution</vt:lpstr>
      <vt:lpstr>What  is new?</vt:lpstr>
      <vt:lpstr>Varying Bins</vt:lpstr>
      <vt:lpstr>Evaluation – Varying Bins, 20 Iterations</vt:lpstr>
      <vt:lpstr>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Sölderer, Moritz</dc:creator>
  <cp:lastModifiedBy>Sölderer, Moritz</cp:lastModifiedBy>
  <cp:revision>207</cp:revision>
  <dcterms:created xsi:type="dcterms:W3CDTF">2024-09-22T16:26:10Z</dcterms:created>
  <dcterms:modified xsi:type="dcterms:W3CDTF">2025-05-24T22:17:47Z</dcterms:modified>
</cp:coreProperties>
</file>